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925" r:id="rId2"/>
    <p:sldId id="941" r:id="rId3"/>
    <p:sldId id="937" r:id="rId4"/>
    <p:sldId id="936" r:id="rId5"/>
    <p:sldId id="940" r:id="rId6"/>
    <p:sldId id="926" r:id="rId7"/>
    <p:sldId id="577" r:id="rId8"/>
    <p:sldId id="928" r:id="rId9"/>
    <p:sldId id="943" r:id="rId10"/>
    <p:sldId id="942" r:id="rId11"/>
    <p:sldId id="568" r:id="rId12"/>
    <p:sldId id="569" r:id="rId13"/>
    <p:sldId id="932" r:id="rId14"/>
    <p:sldId id="933" r:id="rId15"/>
    <p:sldId id="944" r:id="rId16"/>
    <p:sldId id="945" r:id="rId17"/>
    <p:sldId id="488" r:id="rId18"/>
  </p:sldIdLst>
  <p:sldSz cx="12192000" cy="6858000"/>
  <p:notesSz cx="6799263" cy="9929813"/>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ene Jansone" initials="LJ" lastIdx="1" clrIdx="0">
    <p:extLst>
      <p:ext uri="{19B8F6BF-5375-455C-9EA6-DF929625EA0E}">
        <p15:presenceInfo xmlns:p15="http://schemas.microsoft.com/office/powerpoint/2012/main" userId="S::Liene.Jansone@zm.gov.lv::fdc485f4-d699-44a3-a27f-f09280f6fd77" providerId="AD"/>
      </p:ext>
    </p:extLst>
  </p:cmAuthor>
  <p:cmAuthor id="2" name="Andra Karlsone" initials="AK" lastIdx="1" clrIdx="1">
    <p:extLst>
      <p:ext uri="{19B8F6BF-5375-455C-9EA6-DF929625EA0E}">
        <p15:presenceInfo xmlns:p15="http://schemas.microsoft.com/office/powerpoint/2012/main" userId="S::Andra.Karlsone@zm.gov.lv::d418ad7b-0c11-4b4a-bd53-01120fc42a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FFE699"/>
    <a:srgbClr val="B686DA"/>
    <a:srgbClr val="F1A9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41" autoAdjust="0"/>
    <p:restoredTop sz="95380" autoAdjust="0"/>
  </p:normalViewPr>
  <p:slideViewPr>
    <p:cSldViewPr snapToGrid="0">
      <p:cViewPr varScale="1">
        <p:scale>
          <a:sx n="82" d="100"/>
          <a:sy n="82" d="100"/>
        </p:scale>
        <p:origin x="378" y="84"/>
      </p:cViewPr>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60" d="100"/>
          <a:sy n="60" d="100"/>
        </p:scale>
        <p:origin x="339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E7074E-591E-4329-A3DE-328A2C07198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lv-LV"/>
        </a:p>
      </dgm:t>
    </dgm:pt>
    <dgm:pt modelId="{DA674AF5-81B7-4BF8-A9DC-7795978ABC46}">
      <dgm:prSet phldrT="[Text]"/>
      <dgm:spPr/>
      <dgm:t>
        <a:bodyPr/>
        <a:lstStyle/>
        <a:p>
          <a:r>
            <a:rPr lang="lv-LV" dirty="0"/>
            <a:t>1</a:t>
          </a:r>
        </a:p>
      </dgm:t>
    </dgm:pt>
    <dgm:pt modelId="{73D3871B-51C2-4B6D-BA74-9D5C14D82753}" type="parTrans" cxnId="{9A1B4141-E01B-4470-B5F2-756486A01B08}">
      <dgm:prSet/>
      <dgm:spPr/>
      <dgm:t>
        <a:bodyPr/>
        <a:lstStyle/>
        <a:p>
          <a:endParaRPr lang="lv-LV"/>
        </a:p>
      </dgm:t>
    </dgm:pt>
    <dgm:pt modelId="{F84B1CCE-ADBF-414B-910C-E7D7D8700CB1}" type="sibTrans" cxnId="{9A1B4141-E01B-4470-B5F2-756486A01B08}">
      <dgm:prSet/>
      <dgm:spPr/>
      <dgm:t>
        <a:bodyPr/>
        <a:lstStyle/>
        <a:p>
          <a:endParaRPr lang="lv-LV"/>
        </a:p>
      </dgm:t>
    </dgm:pt>
    <dgm:pt modelId="{09469F25-4E7A-4261-B8C2-990400218393}">
      <dgm:prSet phldrT="[Text]"/>
      <dgm:spPr/>
      <dgm:t>
        <a:bodyPr/>
        <a:lstStyle/>
        <a:p>
          <a:r>
            <a:rPr lang="lv-LV" dirty="0"/>
            <a:t>Ir iespējams samazināt neatbilstību rašanas risku </a:t>
          </a:r>
        </a:p>
      </dgm:t>
    </dgm:pt>
    <dgm:pt modelId="{501B4D2C-EBEC-4C84-BA0A-DF4C9647531B}" type="parTrans" cxnId="{82FAA95D-E0D7-45A9-88D2-1A299D68363B}">
      <dgm:prSet/>
      <dgm:spPr/>
      <dgm:t>
        <a:bodyPr/>
        <a:lstStyle/>
        <a:p>
          <a:endParaRPr lang="lv-LV"/>
        </a:p>
      </dgm:t>
    </dgm:pt>
    <dgm:pt modelId="{5502A6D7-DC9D-4B7E-A6F8-65F4ED385263}" type="sibTrans" cxnId="{82FAA95D-E0D7-45A9-88D2-1A299D68363B}">
      <dgm:prSet/>
      <dgm:spPr/>
      <dgm:t>
        <a:bodyPr/>
        <a:lstStyle/>
        <a:p>
          <a:endParaRPr lang="lv-LV"/>
        </a:p>
      </dgm:t>
    </dgm:pt>
    <dgm:pt modelId="{0894BE1F-8922-4468-8822-D8A23DA05BC4}">
      <dgm:prSet phldrT="[Text]"/>
      <dgm:spPr/>
      <dgm:t>
        <a:bodyPr/>
        <a:lstStyle/>
        <a:p>
          <a:r>
            <a:rPr lang="lv-LV" dirty="0"/>
            <a:t>2</a:t>
          </a:r>
        </a:p>
      </dgm:t>
    </dgm:pt>
    <dgm:pt modelId="{F419D7F6-BD14-4D3C-BEF8-8510DA6D7B86}" type="parTrans" cxnId="{0781F990-8DF6-4AAF-ADA8-7FA941A9D89E}">
      <dgm:prSet/>
      <dgm:spPr/>
      <dgm:t>
        <a:bodyPr/>
        <a:lstStyle/>
        <a:p>
          <a:endParaRPr lang="lv-LV"/>
        </a:p>
      </dgm:t>
    </dgm:pt>
    <dgm:pt modelId="{F5CC319D-AAD8-4811-8DA3-3103788DB44C}" type="sibTrans" cxnId="{0781F990-8DF6-4AAF-ADA8-7FA941A9D89E}">
      <dgm:prSet/>
      <dgm:spPr/>
      <dgm:t>
        <a:bodyPr/>
        <a:lstStyle/>
        <a:p>
          <a:endParaRPr lang="lv-LV"/>
        </a:p>
      </dgm:t>
    </dgm:pt>
    <dgm:pt modelId="{0C2AC434-BF90-45AF-AB47-8EFD5F61F4C6}">
      <dgm:prSet phldrT="[Text]"/>
      <dgm:spPr/>
      <dgm:t>
        <a:bodyPr/>
        <a:lstStyle/>
        <a:p>
          <a:r>
            <a:rPr lang="lv-LV" dirty="0"/>
            <a:t>Pārstāt kontrolēt katru centu</a:t>
          </a:r>
        </a:p>
      </dgm:t>
    </dgm:pt>
    <dgm:pt modelId="{5AA26707-4340-40B5-B170-BF6906E36AD4}" type="parTrans" cxnId="{9AC23F32-1221-45D4-A2FA-564520B0A3FC}">
      <dgm:prSet/>
      <dgm:spPr/>
      <dgm:t>
        <a:bodyPr/>
        <a:lstStyle/>
        <a:p>
          <a:endParaRPr lang="lv-LV"/>
        </a:p>
      </dgm:t>
    </dgm:pt>
    <dgm:pt modelId="{80F6F17F-7353-42B8-A746-E561E1B79C1B}" type="sibTrans" cxnId="{9AC23F32-1221-45D4-A2FA-564520B0A3FC}">
      <dgm:prSet/>
      <dgm:spPr/>
      <dgm:t>
        <a:bodyPr/>
        <a:lstStyle/>
        <a:p>
          <a:endParaRPr lang="lv-LV"/>
        </a:p>
      </dgm:t>
    </dgm:pt>
    <dgm:pt modelId="{5C3ADF98-CC5D-4D57-AFDD-AC928769F624}">
      <dgm:prSet phldrT="[Text]"/>
      <dgm:spPr/>
      <dgm:t>
        <a:bodyPr/>
        <a:lstStyle/>
        <a:p>
          <a:r>
            <a:rPr lang="lv-LV" dirty="0"/>
            <a:t>Vienkāršot darbu LAD un VRG līmenī </a:t>
          </a:r>
        </a:p>
      </dgm:t>
    </dgm:pt>
    <dgm:pt modelId="{4BD23C3E-DA7C-4E97-81BE-5766850D6963}" type="parTrans" cxnId="{A8035480-D05F-4679-BC5D-615FF50B63A7}">
      <dgm:prSet/>
      <dgm:spPr/>
      <dgm:t>
        <a:bodyPr/>
        <a:lstStyle/>
        <a:p>
          <a:endParaRPr lang="lv-LV"/>
        </a:p>
      </dgm:t>
    </dgm:pt>
    <dgm:pt modelId="{91E70E54-CF3D-4BFD-A864-3075C036020A}" type="sibTrans" cxnId="{A8035480-D05F-4679-BC5D-615FF50B63A7}">
      <dgm:prSet/>
      <dgm:spPr/>
      <dgm:t>
        <a:bodyPr/>
        <a:lstStyle/>
        <a:p>
          <a:endParaRPr lang="lv-LV"/>
        </a:p>
      </dgm:t>
    </dgm:pt>
    <dgm:pt modelId="{1477F1A5-B3D5-41BB-847E-4E9A21154AAF}">
      <dgm:prSet phldrT="[Text]"/>
      <dgm:spPr/>
      <dgm:t>
        <a:bodyPr/>
        <a:lstStyle/>
        <a:p>
          <a:r>
            <a:rPr lang="lv-LV" dirty="0"/>
            <a:t>3</a:t>
          </a:r>
        </a:p>
      </dgm:t>
    </dgm:pt>
    <dgm:pt modelId="{DB28997C-7F13-452F-9642-F06BA93B16CB}" type="parTrans" cxnId="{A87E104B-1EEB-4C99-A93C-27971792D3E3}">
      <dgm:prSet/>
      <dgm:spPr/>
      <dgm:t>
        <a:bodyPr/>
        <a:lstStyle/>
        <a:p>
          <a:endParaRPr lang="lv-LV"/>
        </a:p>
      </dgm:t>
    </dgm:pt>
    <dgm:pt modelId="{F0BA6B10-E410-4651-87D1-056EB3FA2C5A}" type="sibTrans" cxnId="{A87E104B-1EEB-4C99-A93C-27971792D3E3}">
      <dgm:prSet/>
      <dgm:spPr/>
      <dgm:t>
        <a:bodyPr/>
        <a:lstStyle/>
        <a:p>
          <a:endParaRPr lang="lv-LV"/>
        </a:p>
      </dgm:t>
    </dgm:pt>
    <dgm:pt modelId="{238A59E6-A288-457E-B59C-FFDD90CCDDF1}">
      <dgm:prSet/>
      <dgm:spPr/>
      <dgm:t>
        <a:bodyPr/>
        <a:lstStyle/>
        <a:p>
          <a:r>
            <a:rPr lang="lv-LV" dirty="0"/>
            <a:t>Fokusēties uz sasniegtajiem rezultātiem </a:t>
          </a:r>
        </a:p>
      </dgm:t>
    </dgm:pt>
    <dgm:pt modelId="{D3B2E1FC-6FC1-4229-AF3A-5F8BAB7DCC8C}" type="parTrans" cxnId="{EA8728DB-B9A0-40F0-8B5B-1D00CDFE362E}">
      <dgm:prSet/>
      <dgm:spPr/>
      <dgm:t>
        <a:bodyPr/>
        <a:lstStyle/>
        <a:p>
          <a:endParaRPr lang="lv-LV"/>
        </a:p>
      </dgm:t>
    </dgm:pt>
    <dgm:pt modelId="{7259BBA9-7285-4628-A8BD-23E654623BA5}" type="sibTrans" cxnId="{EA8728DB-B9A0-40F0-8B5B-1D00CDFE362E}">
      <dgm:prSet/>
      <dgm:spPr/>
      <dgm:t>
        <a:bodyPr/>
        <a:lstStyle/>
        <a:p>
          <a:endParaRPr lang="lv-LV"/>
        </a:p>
      </dgm:t>
    </dgm:pt>
    <dgm:pt modelId="{73D8F6EF-7054-4B26-85A0-5DECCD4A48A6}" type="pres">
      <dgm:prSet presAssocID="{0EE7074E-591E-4329-A3DE-328A2C071987}" presName="linearFlow" presStyleCnt="0">
        <dgm:presLayoutVars>
          <dgm:dir/>
          <dgm:animLvl val="lvl"/>
          <dgm:resizeHandles val="exact"/>
        </dgm:presLayoutVars>
      </dgm:prSet>
      <dgm:spPr/>
    </dgm:pt>
    <dgm:pt modelId="{5C62422F-077B-4FE7-889D-5B24E62592FF}" type="pres">
      <dgm:prSet presAssocID="{DA674AF5-81B7-4BF8-A9DC-7795978ABC46}" presName="composite" presStyleCnt="0"/>
      <dgm:spPr/>
    </dgm:pt>
    <dgm:pt modelId="{1C03CE88-5CA5-4449-81E0-153A86F67D71}" type="pres">
      <dgm:prSet presAssocID="{DA674AF5-81B7-4BF8-A9DC-7795978ABC46}" presName="parentText" presStyleLbl="alignNode1" presStyleIdx="0" presStyleCnt="3">
        <dgm:presLayoutVars>
          <dgm:chMax val="1"/>
          <dgm:bulletEnabled val="1"/>
        </dgm:presLayoutVars>
      </dgm:prSet>
      <dgm:spPr/>
    </dgm:pt>
    <dgm:pt modelId="{B6C3B4D3-B0B2-410A-8721-4133EB3EB6BC}" type="pres">
      <dgm:prSet presAssocID="{DA674AF5-81B7-4BF8-A9DC-7795978ABC46}" presName="descendantText" presStyleLbl="alignAcc1" presStyleIdx="0" presStyleCnt="3" custLinFactNeighborX="0" custLinFactNeighborY="-2147">
        <dgm:presLayoutVars>
          <dgm:bulletEnabled val="1"/>
        </dgm:presLayoutVars>
      </dgm:prSet>
      <dgm:spPr/>
    </dgm:pt>
    <dgm:pt modelId="{7241A75F-79F4-4A18-A05E-084554FBA88E}" type="pres">
      <dgm:prSet presAssocID="{F84B1CCE-ADBF-414B-910C-E7D7D8700CB1}" presName="sp" presStyleCnt="0"/>
      <dgm:spPr/>
    </dgm:pt>
    <dgm:pt modelId="{429DB7DA-A366-47C7-AD88-17D027114E6C}" type="pres">
      <dgm:prSet presAssocID="{0894BE1F-8922-4468-8822-D8A23DA05BC4}" presName="composite" presStyleCnt="0"/>
      <dgm:spPr/>
    </dgm:pt>
    <dgm:pt modelId="{91685F02-5ABE-405D-8EFA-1B688B3698DB}" type="pres">
      <dgm:prSet presAssocID="{0894BE1F-8922-4468-8822-D8A23DA05BC4}" presName="parentText" presStyleLbl="alignNode1" presStyleIdx="1" presStyleCnt="3">
        <dgm:presLayoutVars>
          <dgm:chMax val="1"/>
          <dgm:bulletEnabled val="1"/>
        </dgm:presLayoutVars>
      </dgm:prSet>
      <dgm:spPr/>
    </dgm:pt>
    <dgm:pt modelId="{B2D3BD11-42B7-4BF7-ABC8-214DA9FFAA85}" type="pres">
      <dgm:prSet presAssocID="{0894BE1F-8922-4468-8822-D8A23DA05BC4}" presName="descendantText" presStyleLbl="alignAcc1" presStyleIdx="1" presStyleCnt="3">
        <dgm:presLayoutVars>
          <dgm:bulletEnabled val="1"/>
        </dgm:presLayoutVars>
      </dgm:prSet>
      <dgm:spPr/>
    </dgm:pt>
    <dgm:pt modelId="{61648AD5-BA73-44BB-9C70-538A91B91A35}" type="pres">
      <dgm:prSet presAssocID="{F5CC319D-AAD8-4811-8DA3-3103788DB44C}" presName="sp" presStyleCnt="0"/>
      <dgm:spPr/>
    </dgm:pt>
    <dgm:pt modelId="{623A4C91-A1E9-4BA5-BE0E-197CD54F7EC9}" type="pres">
      <dgm:prSet presAssocID="{1477F1A5-B3D5-41BB-847E-4E9A21154AAF}" presName="composite" presStyleCnt="0"/>
      <dgm:spPr/>
    </dgm:pt>
    <dgm:pt modelId="{FEA1297D-7788-4B9E-B117-BFEC3307BA14}" type="pres">
      <dgm:prSet presAssocID="{1477F1A5-B3D5-41BB-847E-4E9A21154AAF}" presName="parentText" presStyleLbl="alignNode1" presStyleIdx="2" presStyleCnt="3">
        <dgm:presLayoutVars>
          <dgm:chMax val="1"/>
          <dgm:bulletEnabled val="1"/>
        </dgm:presLayoutVars>
      </dgm:prSet>
      <dgm:spPr/>
    </dgm:pt>
    <dgm:pt modelId="{F26DDCD1-B427-4817-B488-42CA3A4DA584}" type="pres">
      <dgm:prSet presAssocID="{1477F1A5-B3D5-41BB-847E-4E9A21154AAF}" presName="descendantText" presStyleLbl="alignAcc1" presStyleIdx="2" presStyleCnt="3" custLinFactNeighborX="0" custLinFactNeighborY="2147">
        <dgm:presLayoutVars>
          <dgm:bulletEnabled val="1"/>
        </dgm:presLayoutVars>
      </dgm:prSet>
      <dgm:spPr/>
    </dgm:pt>
  </dgm:ptLst>
  <dgm:cxnLst>
    <dgm:cxn modelId="{95460603-1E03-4E40-B4A4-A8A59DC38008}" type="presOf" srcId="{09469F25-4E7A-4261-B8C2-990400218393}" destId="{B6C3B4D3-B0B2-410A-8721-4133EB3EB6BC}" srcOrd="0" destOrd="0" presId="urn:microsoft.com/office/officeart/2005/8/layout/chevron2"/>
    <dgm:cxn modelId="{BFB4C508-9D9F-46D4-B1AF-1D28B2DFA4FD}" type="presOf" srcId="{1477F1A5-B3D5-41BB-847E-4E9A21154AAF}" destId="{FEA1297D-7788-4B9E-B117-BFEC3307BA14}" srcOrd="0" destOrd="0" presId="urn:microsoft.com/office/officeart/2005/8/layout/chevron2"/>
    <dgm:cxn modelId="{27E3B231-D1EE-4765-8AB3-3A1E650F48D7}" type="presOf" srcId="{0894BE1F-8922-4468-8822-D8A23DA05BC4}" destId="{91685F02-5ABE-405D-8EFA-1B688B3698DB}" srcOrd="0" destOrd="0" presId="urn:microsoft.com/office/officeart/2005/8/layout/chevron2"/>
    <dgm:cxn modelId="{9AC23F32-1221-45D4-A2FA-564520B0A3FC}" srcId="{0894BE1F-8922-4468-8822-D8A23DA05BC4}" destId="{0C2AC434-BF90-45AF-AB47-8EFD5F61F4C6}" srcOrd="0" destOrd="0" parTransId="{5AA26707-4340-40B5-B170-BF6906E36AD4}" sibTransId="{80F6F17F-7353-42B8-A746-E561E1B79C1B}"/>
    <dgm:cxn modelId="{82FAA95D-E0D7-45A9-88D2-1A299D68363B}" srcId="{DA674AF5-81B7-4BF8-A9DC-7795978ABC46}" destId="{09469F25-4E7A-4261-B8C2-990400218393}" srcOrd="0" destOrd="0" parTransId="{501B4D2C-EBEC-4C84-BA0A-DF4C9647531B}" sibTransId="{5502A6D7-DC9D-4B7E-A6F8-65F4ED385263}"/>
    <dgm:cxn modelId="{9A1B4141-E01B-4470-B5F2-756486A01B08}" srcId="{0EE7074E-591E-4329-A3DE-328A2C071987}" destId="{DA674AF5-81B7-4BF8-A9DC-7795978ABC46}" srcOrd="0" destOrd="0" parTransId="{73D3871B-51C2-4B6D-BA74-9D5C14D82753}" sibTransId="{F84B1CCE-ADBF-414B-910C-E7D7D8700CB1}"/>
    <dgm:cxn modelId="{A87E104B-1EEB-4C99-A93C-27971792D3E3}" srcId="{0EE7074E-591E-4329-A3DE-328A2C071987}" destId="{1477F1A5-B3D5-41BB-847E-4E9A21154AAF}" srcOrd="2" destOrd="0" parTransId="{DB28997C-7F13-452F-9642-F06BA93B16CB}" sibTransId="{F0BA6B10-E410-4651-87D1-056EB3FA2C5A}"/>
    <dgm:cxn modelId="{12CEF36B-EB0C-47D4-B6B4-CEA6164377DE}" type="presOf" srcId="{238A59E6-A288-457E-B59C-FFDD90CCDDF1}" destId="{F26DDCD1-B427-4817-B488-42CA3A4DA584}" srcOrd="0" destOrd="0" presId="urn:microsoft.com/office/officeart/2005/8/layout/chevron2"/>
    <dgm:cxn modelId="{DFB2A559-F519-46A6-9D88-05EF0D0FE02B}" type="presOf" srcId="{DA674AF5-81B7-4BF8-A9DC-7795978ABC46}" destId="{1C03CE88-5CA5-4449-81E0-153A86F67D71}" srcOrd="0" destOrd="0" presId="urn:microsoft.com/office/officeart/2005/8/layout/chevron2"/>
    <dgm:cxn modelId="{A8035480-D05F-4679-BC5D-615FF50B63A7}" srcId="{0894BE1F-8922-4468-8822-D8A23DA05BC4}" destId="{5C3ADF98-CC5D-4D57-AFDD-AC928769F624}" srcOrd="1" destOrd="0" parTransId="{4BD23C3E-DA7C-4E97-81BE-5766850D6963}" sibTransId="{91E70E54-CF3D-4BFD-A864-3075C036020A}"/>
    <dgm:cxn modelId="{4E21948A-58E0-4286-8954-272E97ADF3D0}" type="presOf" srcId="{0C2AC434-BF90-45AF-AB47-8EFD5F61F4C6}" destId="{B2D3BD11-42B7-4BF7-ABC8-214DA9FFAA85}" srcOrd="0" destOrd="0" presId="urn:microsoft.com/office/officeart/2005/8/layout/chevron2"/>
    <dgm:cxn modelId="{0781F990-8DF6-4AAF-ADA8-7FA941A9D89E}" srcId="{0EE7074E-591E-4329-A3DE-328A2C071987}" destId="{0894BE1F-8922-4468-8822-D8A23DA05BC4}" srcOrd="1" destOrd="0" parTransId="{F419D7F6-BD14-4D3C-BEF8-8510DA6D7B86}" sibTransId="{F5CC319D-AAD8-4811-8DA3-3103788DB44C}"/>
    <dgm:cxn modelId="{EEBEF8CE-A99D-47B8-96A6-9F06816D713A}" type="presOf" srcId="{5C3ADF98-CC5D-4D57-AFDD-AC928769F624}" destId="{B2D3BD11-42B7-4BF7-ABC8-214DA9FFAA85}" srcOrd="0" destOrd="1" presId="urn:microsoft.com/office/officeart/2005/8/layout/chevron2"/>
    <dgm:cxn modelId="{4B3174D6-9A0A-405B-80D6-57A2D145756A}" type="presOf" srcId="{0EE7074E-591E-4329-A3DE-328A2C071987}" destId="{73D8F6EF-7054-4B26-85A0-5DECCD4A48A6}" srcOrd="0" destOrd="0" presId="urn:microsoft.com/office/officeart/2005/8/layout/chevron2"/>
    <dgm:cxn modelId="{EA8728DB-B9A0-40F0-8B5B-1D00CDFE362E}" srcId="{1477F1A5-B3D5-41BB-847E-4E9A21154AAF}" destId="{238A59E6-A288-457E-B59C-FFDD90CCDDF1}" srcOrd="0" destOrd="0" parTransId="{D3B2E1FC-6FC1-4229-AF3A-5F8BAB7DCC8C}" sibTransId="{7259BBA9-7285-4628-A8BD-23E654623BA5}"/>
    <dgm:cxn modelId="{B9F39CF0-B44E-4CF9-B481-6633E4A22AEA}" type="presParOf" srcId="{73D8F6EF-7054-4B26-85A0-5DECCD4A48A6}" destId="{5C62422F-077B-4FE7-889D-5B24E62592FF}" srcOrd="0" destOrd="0" presId="urn:microsoft.com/office/officeart/2005/8/layout/chevron2"/>
    <dgm:cxn modelId="{09059957-5F53-45F5-AE77-964291ADBC7C}" type="presParOf" srcId="{5C62422F-077B-4FE7-889D-5B24E62592FF}" destId="{1C03CE88-5CA5-4449-81E0-153A86F67D71}" srcOrd="0" destOrd="0" presId="urn:microsoft.com/office/officeart/2005/8/layout/chevron2"/>
    <dgm:cxn modelId="{B8091A64-F4F7-4768-9306-017553AA3CB2}" type="presParOf" srcId="{5C62422F-077B-4FE7-889D-5B24E62592FF}" destId="{B6C3B4D3-B0B2-410A-8721-4133EB3EB6BC}" srcOrd="1" destOrd="0" presId="urn:microsoft.com/office/officeart/2005/8/layout/chevron2"/>
    <dgm:cxn modelId="{CC9A10DB-5E93-4A25-9EF4-1300FA09E5AB}" type="presParOf" srcId="{73D8F6EF-7054-4B26-85A0-5DECCD4A48A6}" destId="{7241A75F-79F4-4A18-A05E-084554FBA88E}" srcOrd="1" destOrd="0" presId="urn:microsoft.com/office/officeart/2005/8/layout/chevron2"/>
    <dgm:cxn modelId="{B60305BC-97E4-4A08-988E-838FD204DB26}" type="presParOf" srcId="{73D8F6EF-7054-4B26-85A0-5DECCD4A48A6}" destId="{429DB7DA-A366-47C7-AD88-17D027114E6C}" srcOrd="2" destOrd="0" presId="urn:microsoft.com/office/officeart/2005/8/layout/chevron2"/>
    <dgm:cxn modelId="{D98583C6-2C01-4C3B-86E7-EBEBECADEE2B}" type="presParOf" srcId="{429DB7DA-A366-47C7-AD88-17D027114E6C}" destId="{91685F02-5ABE-405D-8EFA-1B688B3698DB}" srcOrd="0" destOrd="0" presId="urn:microsoft.com/office/officeart/2005/8/layout/chevron2"/>
    <dgm:cxn modelId="{B9A2952E-B643-4905-A30C-7BC7C72F8B78}" type="presParOf" srcId="{429DB7DA-A366-47C7-AD88-17D027114E6C}" destId="{B2D3BD11-42B7-4BF7-ABC8-214DA9FFAA85}" srcOrd="1" destOrd="0" presId="urn:microsoft.com/office/officeart/2005/8/layout/chevron2"/>
    <dgm:cxn modelId="{713C9B59-6976-4C99-A3B5-B01BF3D30F56}" type="presParOf" srcId="{73D8F6EF-7054-4B26-85A0-5DECCD4A48A6}" destId="{61648AD5-BA73-44BB-9C70-538A91B91A35}" srcOrd="3" destOrd="0" presId="urn:microsoft.com/office/officeart/2005/8/layout/chevron2"/>
    <dgm:cxn modelId="{C2E9E8F9-0E8F-4085-9E41-4F24882A7523}" type="presParOf" srcId="{73D8F6EF-7054-4B26-85A0-5DECCD4A48A6}" destId="{623A4C91-A1E9-4BA5-BE0E-197CD54F7EC9}" srcOrd="4" destOrd="0" presId="urn:microsoft.com/office/officeart/2005/8/layout/chevron2"/>
    <dgm:cxn modelId="{A09E6A53-354B-426B-B489-35F397498C2C}" type="presParOf" srcId="{623A4C91-A1E9-4BA5-BE0E-197CD54F7EC9}" destId="{FEA1297D-7788-4B9E-B117-BFEC3307BA14}" srcOrd="0" destOrd="0" presId="urn:microsoft.com/office/officeart/2005/8/layout/chevron2"/>
    <dgm:cxn modelId="{7F646B1C-7A4C-4DDF-83B8-6664BC3D9920}" type="presParOf" srcId="{623A4C91-A1E9-4BA5-BE0E-197CD54F7EC9}" destId="{F26DDCD1-B427-4817-B488-42CA3A4DA58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0314FB-455D-428E-A856-CCD996B5309C}" type="doc">
      <dgm:prSet loTypeId="urn:microsoft.com/office/officeart/2005/8/layout/hProcess11" loCatId="process" qsTypeId="urn:microsoft.com/office/officeart/2005/8/quickstyle/simple1" qsCatId="simple" csTypeId="urn:microsoft.com/office/officeart/2005/8/colors/accent1_2" csCatId="accent1" phldr="1"/>
      <dgm:spPr/>
    </dgm:pt>
    <dgm:pt modelId="{68440839-A73A-42CE-A46D-FD599B2572FD}">
      <dgm:prSet phldrT="[Text]"/>
      <dgm:spPr/>
      <dgm:t>
        <a:bodyPr/>
        <a:lstStyle/>
        <a:p>
          <a:r>
            <a:rPr lang="lv-LV" dirty="0"/>
            <a:t>LAP 2014.-2020. (n+3) – </a:t>
          </a:r>
          <a:r>
            <a:rPr lang="lv-LV" b="1" dirty="0">
              <a:solidFill>
                <a:schemeClr val="bg2">
                  <a:lumMod val="50000"/>
                </a:schemeClr>
              </a:solidFill>
            </a:rPr>
            <a:t>Reālas izmaksas</a:t>
          </a:r>
        </a:p>
      </dgm:t>
    </dgm:pt>
    <dgm:pt modelId="{B975DB55-F63F-4DCA-8FC5-70A0AB023647}" type="parTrans" cxnId="{25E6FFE2-0D67-454F-B72F-9A000E827E3B}">
      <dgm:prSet/>
      <dgm:spPr/>
      <dgm:t>
        <a:bodyPr/>
        <a:lstStyle/>
        <a:p>
          <a:endParaRPr lang="lv-LV"/>
        </a:p>
      </dgm:t>
    </dgm:pt>
    <dgm:pt modelId="{83ED8C04-C89B-45F8-A0C9-87FAE3E1013E}" type="sibTrans" cxnId="{25E6FFE2-0D67-454F-B72F-9A000E827E3B}">
      <dgm:prSet/>
      <dgm:spPr/>
      <dgm:t>
        <a:bodyPr/>
        <a:lstStyle/>
        <a:p>
          <a:endParaRPr lang="lv-LV"/>
        </a:p>
      </dgm:t>
    </dgm:pt>
    <dgm:pt modelId="{15E3D96B-E84F-4ECF-AD3B-3B0EFE6BFE98}">
      <dgm:prSet phldrT="[Text]"/>
      <dgm:spPr/>
      <dgm:t>
        <a:bodyPr/>
        <a:lstStyle/>
        <a:p>
          <a:r>
            <a:rPr lang="lv-LV" dirty="0"/>
            <a:t>Pārejas periods 2021.-2022.</a:t>
          </a:r>
        </a:p>
        <a:p>
          <a:r>
            <a:rPr lang="lv-LV" dirty="0">
              <a:solidFill>
                <a:srgbClr val="FF0000"/>
              </a:solidFill>
            </a:rPr>
            <a:t>Vienkāršoto izmaksu piemērošana </a:t>
          </a:r>
        </a:p>
      </dgm:t>
    </dgm:pt>
    <dgm:pt modelId="{9F7CEAAC-1469-4633-9D3F-8CE66DC17BA7}" type="parTrans" cxnId="{5D9D6B24-FB16-4DCA-BB87-4FC8C786EDA2}">
      <dgm:prSet/>
      <dgm:spPr/>
      <dgm:t>
        <a:bodyPr/>
        <a:lstStyle/>
        <a:p>
          <a:endParaRPr lang="lv-LV"/>
        </a:p>
      </dgm:t>
    </dgm:pt>
    <dgm:pt modelId="{62C4998D-E218-4BDD-9A82-6932FEFA5624}" type="sibTrans" cxnId="{5D9D6B24-FB16-4DCA-BB87-4FC8C786EDA2}">
      <dgm:prSet/>
      <dgm:spPr/>
      <dgm:t>
        <a:bodyPr/>
        <a:lstStyle/>
        <a:p>
          <a:endParaRPr lang="lv-LV"/>
        </a:p>
      </dgm:t>
    </dgm:pt>
    <dgm:pt modelId="{3BC2B16B-CBF5-41A9-8CA2-B8FE312AE16D}">
      <dgm:prSet phldrT="[Text]"/>
      <dgm:spPr/>
      <dgm:t>
        <a:bodyPr/>
        <a:lstStyle/>
        <a:p>
          <a:r>
            <a:rPr lang="lv-LV" dirty="0"/>
            <a:t>KLP SP 2021.-2027.</a:t>
          </a:r>
        </a:p>
      </dgm:t>
    </dgm:pt>
    <dgm:pt modelId="{76BB1C36-CB3C-4D61-BF86-3CF930F3D4B3}" type="parTrans" cxnId="{68641D1A-F306-456C-AF86-5B8AA9D41620}">
      <dgm:prSet/>
      <dgm:spPr/>
      <dgm:t>
        <a:bodyPr/>
        <a:lstStyle/>
        <a:p>
          <a:endParaRPr lang="lv-LV"/>
        </a:p>
      </dgm:t>
    </dgm:pt>
    <dgm:pt modelId="{641A6B57-CA40-4F0B-8E33-9DA3E0B6EE30}" type="sibTrans" cxnId="{68641D1A-F306-456C-AF86-5B8AA9D41620}">
      <dgm:prSet/>
      <dgm:spPr/>
      <dgm:t>
        <a:bodyPr/>
        <a:lstStyle/>
        <a:p>
          <a:endParaRPr lang="lv-LV"/>
        </a:p>
      </dgm:t>
    </dgm:pt>
    <dgm:pt modelId="{ABF06C48-A507-4BA4-8169-14702D8969C7}" type="pres">
      <dgm:prSet presAssocID="{E10314FB-455D-428E-A856-CCD996B5309C}" presName="Name0" presStyleCnt="0">
        <dgm:presLayoutVars>
          <dgm:dir/>
          <dgm:resizeHandles val="exact"/>
        </dgm:presLayoutVars>
      </dgm:prSet>
      <dgm:spPr/>
    </dgm:pt>
    <dgm:pt modelId="{8EE359A4-2866-402D-8409-1C62CF7D28D0}" type="pres">
      <dgm:prSet presAssocID="{E10314FB-455D-428E-A856-CCD996B5309C}" presName="arrow" presStyleLbl="bgShp" presStyleIdx="0" presStyleCnt="1"/>
      <dgm:spPr/>
    </dgm:pt>
    <dgm:pt modelId="{6F861FD0-8F57-46E6-B68D-EA21FB21EFE1}" type="pres">
      <dgm:prSet presAssocID="{E10314FB-455D-428E-A856-CCD996B5309C}" presName="points" presStyleCnt="0"/>
      <dgm:spPr/>
    </dgm:pt>
    <dgm:pt modelId="{8591EED2-C94F-4BDC-84AB-7391DD00DDFB}" type="pres">
      <dgm:prSet presAssocID="{68440839-A73A-42CE-A46D-FD599B2572FD}" presName="compositeA" presStyleCnt="0"/>
      <dgm:spPr/>
    </dgm:pt>
    <dgm:pt modelId="{927D7E58-1C01-42D2-ABB3-A1D1738E0D45}" type="pres">
      <dgm:prSet presAssocID="{68440839-A73A-42CE-A46D-FD599B2572FD}" presName="textA" presStyleLbl="revTx" presStyleIdx="0" presStyleCnt="3">
        <dgm:presLayoutVars>
          <dgm:bulletEnabled val="1"/>
        </dgm:presLayoutVars>
      </dgm:prSet>
      <dgm:spPr/>
    </dgm:pt>
    <dgm:pt modelId="{9811254E-1DFE-406C-86B7-967952EEFA2D}" type="pres">
      <dgm:prSet presAssocID="{68440839-A73A-42CE-A46D-FD599B2572FD}" presName="circleA" presStyleLbl="node1" presStyleIdx="0" presStyleCnt="3" custScaleX="212450" custScaleY="207416"/>
      <dgm:spPr/>
    </dgm:pt>
    <dgm:pt modelId="{D705A643-36B1-4884-A9E5-32F6702A273A}" type="pres">
      <dgm:prSet presAssocID="{68440839-A73A-42CE-A46D-FD599B2572FD}" presName="spaceA" presStyleCnt="0"/>
      <dgm:spPr/>
    </dgm:pt>
    <dgm:pt modelId="{DE71BC3B-C391-4123-8C55-54E1FE170FB9}" type="pres">
      <dgm:prSet presAssocID="{83ED8C04-C89B-45F8-A0C9-87FAE3E1013E}" presName="space" presStyleCnt="0"/>
      <dgm:spPr/>
    </dgm:pt>
    <dgm:pt modelId="{B0C119E9-08B6-4376-9A00-2A1ECBF7A7BC}" type="pres">
      <dgm:prSet presAssocID="{15E3D96B-E84F-4ECF-AD3B-3B0EFE6BFE98}" presName="compositeB" presStyleCnt="0"/>
      <dgm:spPr/>
    </dgm:pt>
    <dgm:pt modelId="{4A5AC9B0-222B-4889-AB28-DF8EE9433956}" type="pres">
      <dgm:prSet presAssocID="{15E3D96B-E84F-4ECF-AD3B-3B0EFE6BFE98}" presName="textB" presStyleLbl="revTx" presStyleIdx="1" presStyleCnt="3">
        <dgm:presLayoutVars>
          <dgm:bulletEnabled val="1"/>
        </dgm:presLayoutVars>
      </dgm:prSet>
      <dgm:spPr/>
    </dgm:pt>
    <dgm:pt modelId="{4442B860-2D04-49E4-9D85-FDBE48F4A964}" type="pres">
      <dgm:prSet presAssocID="{15E3D96B-E84F-4ECF-AD3B-3B0EFE6BFE98}" presName="circleB" presStyleLbl="node1" presStyleIdx="1" presStyleCnt="3" custScaleX="204636" custScaleY="201236"/>
      <dgm:spPr/>
    </dgm:pt>
    <dgm:pt modelId="{46CC4E2E-80F3-4606-B014-774B7740DD05}" type="pres">
      <dgm:prSet presAssocID="{15E3D96B-E84F-4ECF-AD3B-3B0EFE6BFE98}" presName="spaceB" presStyleCnt="0"/>
      <dgm:spPr/>
    </dgm:pt>
    <dgm:pt modelId="{6298CC82-C182-4FCC-A509-FCBFC480675F}" type="pres">
      <dgm:prSet presAssocID="{62C4998D-E218-4BDD-9A82-6932FEFA5624}" presName="space" presStyleCnt="0"/>
      <dgm:spPr/>
    </dgm:pt>
    <dgm:pt modelId="{CBF2B9A8-517C-4D79-9727-1DEEA75385EE}" type="pres">
      <dgm:prSet presAssocID="{3BC2B16B-CBF5-41A9-8CA2-B8FE312AE16D}" presName="compositeA" presStyleCnt="0"/>
      <dgm:spPr/>
    </dgm:pt>
    <dgm:pt modelId="{880109D5-B557-40D6-A244-11AA27ED4220}" type="pres">
      <dgm:prSet presAssocID="{3BC2B16B-CBF5-41A9-8CA2-B8FE312AE16D}" presName="textA" presStyleLbl="revTx" presStyleIdx="2" presStyleCnt="3" custScaleX="126139" custScaleY="62911" custLinFactNeighborX="-1651" custLinFactNeighborY="11886">
        <dgm:presLayoutVars>
          <dgm:bulletEnabled val="1"/>
        </dgm:presLayoutVars>
      </dgm:prSet>
      <dgm:spPr/>
    </dgm:pt>
    <dgm:pt modelId="{D140B80C-05D2-4651-899F-014501BC80C1}" type="pres">
      <dgm:prSet presAssocID="{3BC2B16B-CBF5-41A9-8CA2-B8FE312AE16D}" presName="circleA" presStyleLbl="node1" presStyleIdx="2" presStyleCnt="3" custScaleX="188525" custScaleY="194326" custLinFactNeighborX="-15682" custLinFactNeighborY="37089"/>
      <dgm:spPr/>
    </dgm:pt>
    <dgm:pt modelId="{D6385DB2-AA79-4C2B-AE01-33BCE36DB052}" type="pres">
      <dgm:prSet presAssocID="{3BC2B16B-CBF5-41A9-8CA2-B8FE312AE16D}" presName="spaceA" presStyleCnt="0"/>
      <dgm:spPr/>
    </dgm:pt>
  </dgm:ptLst>
  <dgm:cxnLst>
    <dgm:cxn modelId="{68641D1A-F306-456C-AF86-5B8AA9D41620}" srcId="{E10314FB-455D-428E-A856-CCD996B5309C}" destId="{3BC2B16B-CBF5-41A9-8CA2-B8FE312AE16D}" srcOrd="2" destOrd="0" parTransId="{76BB1C36-CB3C-4D61-BF86-3CF930F3D4B3}" sibTransId="{641A6B57-CA40-4F0B-8E33-9DA3E0B6EE30}"/>
    <dgm:cxn modelId="{5D9D6B24-FB16-4DCA-BB87-4FC8C786EDA2}" srcId="{E10314FB-455D-428E-A856-CCD996B5309C}" destId="{15E3D96B-E84F-4ECF-AD3B-3B0EFE6BFE98}" srcOrd="1" destOrd="0" parTransId="{9F7CEAAC-1469-4633-9D3F-8CE66DC17BA7}" sibTransId="{62C4998D-E218-4BDD-9A82-6932FEFA5624}"/>
    <dgm:cxn modelId="{6196056B-75AE-475B-8B28-6CBF6F84F34F}" type="presOf" srcId="{3BC2B16B-CBF5-41A9-8CA2-B8FE312AE16D}" destId="{880109D5-B557-40D6-A244-11AA27ED4220}" srcOrd="0" destOrd="0" presId="urn:microsoft.com/office/officeart/2005/8/layout/hProcess11"/>
    <dgm:cxn modelId="{D2F20B76-53E0-4284-AFF6-4591C104459E}" type="presOf" srcId="{15E3D96B-E84F-4ECF-AD3B-3B0EFE6BFE98}" destId="{4A5AC9B0-222B-4889-AB28-DF8EE9433956}" srcOrd="0" destOrd="0" presId="urn:microsoft.com/office/officeart/2005/8/layout/hProcess11"/>
    <dgm:cxn modelId="{37D3617F-F018-4AD8-B998-F13BEDB163DC}" type="presOf" srcId="{E10314FB-455D-428E-A856-CCD996B5309C}" destId="{ABF06C48-A507-4BA4-8169-14702D8969C7}" srcOrd="0" destOrd="0" presId="urn:microsoft.com/office/officeart/2005/8/layout/hProcess11"/>
    <dgm:cxn modelId="{25E6FFE2-0D67-454F-B72F-9A000E827E3B}" srcId="{E10314FB-455D-428E-A856-CCD996B5309C}" destId="{68440839-A73A-42CE-A46D-FD599B2572FD}" srcOrd="0" destOrd="0" parTransId="{B975DB55-F63F-4DCA-8FC5-70A0AB023647}" sibTransId="{83ED8C04-C89B-45F8-A0C9-87FAE3E1013E}"/>
    <dgm:cxn modelId="{9C548BEB-E24D-42D2-8A0C-881F011E9805}" type="presOf" srcId="{68440839-A73A-42CE-A46D-FD599B2572FD}" destId="{927D7E58-1C01-42D2-ABB3-A1D1738E0D45}" srcOrd="0" destOrd="0" presId="urn:microsoft.com/office/officeart/2005/8/layout/hProcess11"/>
    <dgm:cxn modelId="{F6E88623-2699-4A0E-AA68-E963905C6E13}" type="presParOf" srcId="{ABF06C48-A507-4BA4-8169-14702D8969C7}" destId="{8EE359A4-2866-402D-8409-1C62CF7D28D0}" srcOrd="0" destOrd="0" presId="urn:microsoft.com/office/officeart/2005/8/layout/hProcess11"/>
    <dgm:cxn modelId="{EFEC1D0F-6475-4D18-BB2C-09AC3F54CF46}" type="presParOf" srcId="{ABF06C48-A507-4BA4-8169-14702D8969C7}" destId="{6F861FD0-8F57-46E6-B68D-EA21FB21EFE1}" srcOrd="1" destOrd="0" presId="urn:microsoft.com/office/officeart/2005/8/layout/hProcess11"/>
    <dgm:cxn modelId="{B3EF4DC0-2B56-4099-AA95-A60F3B3B1363}" type="presParOf" srcId="{6F861FD0-8F57-46E6-B68D-EA21FB21EFE1}" destId="{8591EED2-C94F-4BDC-84AB-7391DD00DDFB}" srcOrd="0" destOrd="0" presId="urn:microsoft.com/office/officeart/2005/8/layout/hProcess11"/>
    <dgm:cxn modelId="{D748F21C-B9C4-4B2E-9BF7-B87F952315E3}" type="presParOf" srcId="{8591EED2-C94F-4BDC-84AB-7391DD00DDFB}" destId="{927D7E58-1C01-42D2-ABB3-A1D1738E0D45}" srcOrd="0" destOrd="0" presId="urn:microsoft.com/office/officeart/2005/8/layout/hProcess11"/>
    <dgm:cxn modelId="{E69B9496-7EF9-41FE-BCAE-F6CA96509AF7}" type="presParOf" srcId="{8591EED2-C94F-4BDC-84AB-7391DD00DDFB}" destId="{9811254E-1DFE-406C-86B7-967952EEFA2D}" srcOrd="1" destOrd="0" presId="urn:microsoft.com/office/officeart/2005/8/layout/hProcess11"/>
    <dgm:cxn modelId="{43265C66-D083-46A0-94CF-8E0F5A07F8EF}" type="presParOf" srcId="{8591EED2-C94F-4BDC-84AB-7391DD00DDFB}" destId="{D705A643-36B1-4884-A9E5-32F6702A273A}" srcOrd="2" destOrd="0" presId="urn:microsoft.com/office/officeart/2005/8/layout/hProcess11"/>
    <dgm:cxn modelId="{B601B3A3-731C-46C8-A62F-4CB57426BE50}" type="presParOf" srcId="{6F861FD0-8F57-46E6-B68D-EA21FB21EFE1}" destId="{DE71BC3B-C391-4123-8C55-54E1FE170FB9}" srcOrd="1" destOrd="0" presId="urn:microsoft.com/office/officeart/2005/8/layout/hProcess11"/>
    <dgm:cxn modelId="{F4CBABF3-586F-43F8-80A3-01EA1A5DBBD8}" type="presParOf" srcId="{6F861FD0-8F57-46E6-B68D-EA21FB21EFE1}" destId="{B0C119E9-08B6-4376-9A00-2A1ECBF7A7BC}" srcOrd="2" destOrd="0" presId="urn:microsoft.com/office/officeart/2005/8/layout/hProcess11"/>
    <dgm:cxn modelId="{170EF13C-8CFA-42E4-A5E4-A64CE4974E10}" type="presParOf" srcId="{B0C119E9-08B6-4376-9A00-2A1ECBF7A7BC}" destId="{4A5AC9B0-222B-4889-AB28-DF8EE9433956}" srcOrd="0" destOrd="0" presId="urn:microsoft.com/office/officeart/2005/8/layout/hProcess11"/>
    <dgm:cxn modelId="{8407DFE1-F506-474E-B0B1-1EB83D972431}" type="presParOf" srcId="{B0C119E9-08B6-4376-9A00-2A1ECBF7A7BC}" destId="{4442B860-2D04-49E4-9D85-FDBE48F4A964}" srcOrd="1" destOrd="0" presId="urn:microsoft.com/office/officeart/2005/8/layout/hProcess11"/>
    <dgm:cxn modelId="{81668245-2F89-4A62-BF37-10773765AEFC}" type="presParOf" srcId="{B0C119E9-08B6-4376-9A00-2A1ECBF7A7BC}" destId="{46CC4E2E-80F3-4606-B014-774B7740DD05}" srcOrd="2" destOrd="0" presId="urn:microsoft.com/office/officeart/2005/8/layout/hProcess11"/>
    <dgm:cxn modelId="{42299D7C-EBF9-496B-823B-158CBE5FBBFF}" type="presParOf" srcId="{6F861FD0-8F57-46E6-B68D-EA21FB21EFE1}" destId="{6298CC82-C182-4FCC-A509-FCBFC480675F}" srcOrd="3" destOrd="0" presId="urn:microsoft.com/office/officeart/2005/8/layout/hProcess11"/>
    <dgm:cxn modelId="{E3C7BF8A-4C2A-4349-809E-DAF72A715A8E}" type="presParOf" srcId="{6F861FD0-8F57-46E6-B68D-EA21FB21EFE1}" destId="{CBF2B9A8-517C-4D79-9727-1DEEA75385EE}" srcOrd="4" destOrd="0" presId="urn:microsoft.com/office/officeart/2005/8/layout/hProcess11"/>
    <dgm:cxn modelId="{213030B2-8E05-4DBB-A4E8-B8C1B0D4E627}" type="presParOf" srcId="{CBF2B9A8-517C-4D79-9727-1DEEA75385EE}" destId="{880109D5-B557-40D6-A244-11AA27ED4220}" srcOrd="0" destOrd="0" presId="urn:microsoft.com/office/officeart/2005/8/layout/hProcess11"/>
    <dgm:cxn modelId="{C1D503CE-AB05-4961-9CE1-2C8CDEFE6DCD}" type="presParOf" srcId="{CBF2B9A8-517C-4D79-9727-1DEEA75385EE}" destId="{D140B80C-05D2-4651-899F-014501BC80C1}" srcOrd="1" destOrd="0" presId="urn:microsoft.com/office/officeart/2005/8/layout/hProcess11"/>
    <dgm:cxn modelId="{2FA39423-EB09-4CFB-95EF-85CE5FE74198}" type="presParOf" srcId="{CBF2B9A8-517C-4D79-9727-1DEEA75385EE}" destId="{D6385DB2-AA79-4C2B-AE01-33BCE36DB05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0314FB-455D-428E-A856-CCD996B5309C}" type="doc">
      <dgm:prSet loTypeId="urn:microsoft.com/office/officeart/2005/8/layout/hProcess11" loCatId="process" qsTypeId="urn:microsoft.com/office/officeart/2005/8/quickstyle/simple1" qsCatId="simple" csTypeId="urn:microsoft.com/office/officeart/2005/8/colors/accent1_2" csCatId="accent1" phldr="1"/>
      <dgm:spPr/>
    </dgm:pt>
    <dgm:pt modelId="{68440839-A73A-42CE-A46D-FD599B2572FD}">
      <dgm:prSet phldrT="[Text]"/>
      <dgm:spPr/>
      <dgm:t>
        <a:bodyPr/>
        <a:lstStyle/>
        <a:p>
          <a:r>
            <a:rPr lang="lv-LV" dirty="0"/>
            <a:t>LAP 2014.-2020.  - </a:t>
          </a:r>
          <a:r>
            <a:rPr lang="lv-LV" dirty="0">
              <a:solidFill>
                <a:schemeClr val="bg2">
                  <a:lumMod val="50000"/>
                </a:schemeClr>
              </a:solidFill>
            </a:rPr>
            <a:t>reālas izmaksas </a:t>
          </a:r>
        </a:p>
      </dgm:t>
    </dgm:pt>
    <dgm:pt modelId="{B975DB55-F63F-4DCA-8FC5-70A0AB023647}" type="parTrans" cxnId="{25E6FFE2-0D67-454F-B72F-9A000E827E3B}">
      <dgm:prSet/>
      <dgm:spPr/>
      <dgm:t>
        <a:bodyPr/>
        <a:lstStyle/>
        <a:p>
          <a:endParaRPr lang="lv-LV"/>
        </a:p>
      </dgm:t>
    </dgm:pt>
    <dgm:pt modelId="{83ED8C04-C89B-45F8-A0C9-87FAE3E1013E}" type="sibTrans" cxnId="{25E6FFE2-0D67-454F-B72F-9A000E827E3B}">
      <dgm:prSet/>
      <dgm:spPr/>
      <dgm:t>
        <a:bodyPr/>
        <a:lstStyle/>
        <a:p>
          <a:endParaRPr lang="lv-LV"/>
        </a:p>
      </dgm:t>
    </dgm:pt>
    <dgm:pt modelId="{15E3D96B-E84F-4ECF-AD3B-3B0EFE6BFE98}">
      <dgm:prSet phldrT="[Text]"/>
      <dgm:spPr/>
      <dgm:t>
        <a:bodyPr/>
        <a:lstStyle/>
        <a:p>
          <a:r>
            <a:rPr lang="lv-LV" dirty="0"/>
            <a:t>Pārejas periods 2021.-2022.</a:t>
          </a:r>
        </a:p>
        <a:p>
          <a:r>
            <a:rPr lang="lv-LV" dirty="0">
              <a:solidFill>
                <a:schemeClr val="bg2">
                  <a:lumMod val="50000"/>
                </a:schemeClr>
              </a:solidFill>
            </a:rPr>
            <a:t>Vienkāršoto izmaksu piemērošana </a:t>
          </a:r>
        </a:p>
      </dgm:t>
    </dgm:pt>
    <dgm:pt modelId="{9F7CEAAC-1469-4633-9D3F-8CE66DC17BA7}" type="parTrans" cxnId="{5D9D6B24-FB16-4DCA-BB87-4FC8C786EDA2}">
      <dgm:prSet/>
      <dgm:spPr/>
      <dgm:t>
        <a:bodyPr/>
        <a:lstStyle/>
        <a:p>
          <a:endParaRPr lang="lv-LV"/>
        </a:p>
      </dgm:t>
    </dgm:pt>
    <dgm:pt modelId="{62C4998D-E218-4BDD-9A82-6932FEFA5624}" type="sibTrans" cxnId="{5D9D6B24-FB16-4DCA-BB87-4FC8C786EDA2}">
      <dgm:prSet/>
      <dgm:spPr/>
      <dgm:t>
        <a:bodyPr/>
        <a:lstStyle/>
        <a:p>
          <a:endParaRPr lang="lv-LV"/>
        </a:p>
      </dgm:t>
    </dgm:pt>
    <dgm:pt modelId="{3BC2B16B-CBF5-41A9-8CA2-B8FE312AE16D}">
      <dgm:prSet phldrT="[Text]"/>
      <dgm:spPr/>
      <dgm:t>
        <a:bodyPr/>
        <a:lstStyle/>
        <a:p>
          <a:r>
            <a:rPr lang="lv-LV" dirty="0"/>
            <a:t>KLP SP 2021.-2027.</a:t>
          </a:r>
          <a:r>
            <a:rPr lang="lv-LV" dirty="0">
              <a:solidFill>
                <a:srgbClr val="FF0000"/>
              </a:solidFill>
            </a:rPr>
            <a:t> Vienkāršoto izmaksu piemērošana </a:t>
          </a:r>
          <a:endParaRPr lang="lv-LV" dirty="0"/>
        </a:p>
      </dgm:t>
    </dgm:pt>
    <dgm:pt modelId="{76BB1C36-CB3C-4D61-BF86-3CF930F3D4B3}" type="parTrans" cxnId="{68641D1A-F306-456C-AF86-5B8AA9D41620}">
      <dgm:prSet/>
      <dgm:spPr/>
      <dgm:t>
        <a:bodyPr/>
        <a:lstStyle/>
        <a:p>
          <a:endParaRPr lang="lv-LV"/>
        </a:p>
      </dgm:t>
    </dgm:pt>
    <dgm:pt modelId="{641A6B57-CA40-4F0B-8E33-9DA3E0B6EE30}" type="sibTrans" cxnId="{68641D1A-F306-456C-AF86-5B8AA9D41620}">
      <dgm:prSet/>
      <dgm:spPr/>
      <dgm:t>
        <a:bodyPr/>
        <a:lstStyle/>
        <a:p>
          <a:endParaRPr lang="lv-LV"/>
        </a:p>
      </dgm:t>
    </dgm:pt>
    <dgm:pt modelId="{ABF06C48-A507-4BA4-8169-14702D8969C7}" type="pres">
      <dgm:prSet presAssocID="{E10314FB-455D-428E-A856-CCD996B5309C}" presName="Name0" presStyleCnt="0">
        <dgm:presLayoutVars>
          <dgm:dir/>
          <dgm:resizeHandles val="exact"/>
        </dgm:presLayoutVars>
      </dgm:prSet>
      <dgm:spPr/>
    </dgm:pt>
    <dgm:pt modelId="{8EE359A4-2866-402D-8409-1C62CF7D28D0}" type="pres">
      <dgm:prSet presAssocID="{E10314FB-455D-428E-A856-CCD996B5309C}" presName="arrow" presStyleLbl="bgShp" presStyleIdx="0" presStyleCnt="1"/>
      <dgm:spPr/>
    </dgm:pt>
    <dgm:pt modelId="{6F861FD0-8F57-46E6-B68D-EA21FB21EFE1}" type="pres">
      <dgm:prSet presAssocID="{E10314FB-455D-428E-A856-CCD996B5309C}" presName="points" presStyleCnt="0"/>
      <dgm:spPr/>
    </dgm:pt>
    <dgm:pt modelId="{8591EED2-C94F-4BDC-84AB-7391DD00DDFB}" type="pres">
      <dgm:prSet presAssocID="{68440839-A73A-42CE-A46D-FD599B2572FD}" presName="compositeA" presStyleCnt="0"/>
      <dgm:spPr/>
    </dgm:pt>
    <dgm:pt modelId="{927D7E58-1C01-42D2-ABB3-A1D1738E0D45}" type="pres">
      <dgm:prSet presAssocID="{68440839-A73A-42CE-A46D-FD599B2572FD}" presName="textA" presStyleLbl="revTx" presStyleIdx="0" presStyleCnt="3">
        <dgm:presLayoutVars>
          <dgm:bulletEnabled val="1"/>
        </dgm:presLayoutVars>
      </dgm:prSet>
      <dgm:spPr/>
    </dgm:pt>
    <dgm:pt modelId="{9811254E-1DFE-406C-86B7-967952EEFA2D}" type="pres">
      <dgm:prSet presAssocID="{68440839-A73A-42CE-A46D-FD599B2572FD}" presName="circleA" presStyleLbl="node1" presStyleIdx="0" presStyleCnt="3" custScaleX="212450" custScaleY="207416"/>
      <dgm:spPr/>
    </dgm:pt>
    <dgm:pt modelId="{D705A643-36B1-4884-A9E5-32F6702A273A}" type="pres">
      <dgm:prSet presAssocID="{68440839-A73A-42CE-A46D-FD599B2572FD}" presName="spaceA" presStyleCnt="0"/>
      <dgm:spPr/>
    </dgm:pt>
    <dgm:pt modelId="{DE71BC3B-C391-4123-8C55-54E1FE170FB9}" type="pres">
      <dgm:prSet presAssocID="{83ED8C04-C89B-45F8-A0C9-87FAE3E1013E}" presName="space" presStyleCnt="0"/>
      <dgm:spPr/>
    </dgm:pt>
    <dgm:pt modelId="{B0C119E9-08B6-4376-9A00-2A1ECBF7A7BC}" type="pres">
      <dgm:prSet presAssocID="{15E3D96B-E84F-4ECF-AD3B-3B0EFE6BFE98}" presName="compositeB" presStyleCnt="0"/>
      <dgm:spPr/>
    </dgm:pt>
    <dgm:pt modelId="{4A5AC9B0-222B-4889-AB28-DF8EE9433956}" type="pres">
      <dgm:prSet presAssocID="{15E3D96B-E84F-4ECF-AD3B-3B0EFE6BFE98}" presName="textB" presStyleLbl="revTx" presStyleIdx="1" presStyleCnt="3">
        <dgm:presLayoutVars>
          <dgm:bulletEnabled val="1"/>
        </dgm:presLayoutVars>
      </dgm:prSet>
      <dgm:spPr/>
    </dgm:pt>
    <dgm:pt modelId="{4442B860-2D04-49E4-9D85-FDBE48F4A964}" type="pres">
      <dgm:prSet presAssocID="{15E3D96B-E84F-4ECF-AD3B-3B0EFE6BFE98}" presName="circleB" presStyleLbl="node1" presStyleIdx="1" presStyleCnt="3" custScaleX="204636" custScaleY="201236"/>
      <dgm:spPr/>
    </dgm:pt>
    <dgm:pt modelId="{46CC4E2E-80F3-4606-B014-774B7740DD05}" type="pres">
      <dgm:prSet presAssocID="{15E3D96B-E84F-4ECF-AD3B-3B0EFE6BFE98}" presName="spaceB" presStyleCnt="0"/>
      <dgm:spPr/>
    </dgm:pt>
    <dgm:pt modelId="{6298CC82-C182-4FCC-A509-FCBFC480675F}" type="pres">
      <dgm:prSet presAssocID="{62C4998D-E218-4BDD-9A82-6932FEFA5624}" presName="space" presStyleCnt="0"/>
      <dgm:spPr/>
    </dgm:pt>
    <dgm:pt modelId="{CBF2B9A8-517C-4D79-9727-1DEEA75385EE}" type="pres">
      <dgm:prSet presAssocID="{3BC2B16B-CBF5-41A9-8CA2-B8FE312AE16D}" presName="compositeA" presStyleCnt="0"/>
      <dgm:spPr/>
    </dgm:pt>
    <dgm:pt modelId="{880109D5-B557-40D6-A244-11AA27ED4220}" type="pres">
      <dgm:prSet presAssocID="{3BC2B16B-CBF5-41A9-8CA2-B8FE312AE16D}" presName="textA" presStyleLbl="revTx" presStyleIdx="2" presStyleCnt="3" custScaleX="126139" custScaleY="62911" custLinFactNeighborX="-1651" custLinFactNeighborY="11886">
        <dgm:presLayoutVars>
          <dgm:bulletEnabled val="1"/>
        </dgm:presLayoutVars>
      </dgm:prSet>
      <dgm:spPr/>
    </dgm:pt>
    <dgm:pt modelId="{D140B80C-05D2-4651-899F-014501BC80C1}" type="pres">
      <dgm:prSet presAssocID="{3BC2B16B-CBF5-41A9-8CA2-B8FE312AE16D}" presName="circleA" presStyleLbl="node1" presStyleIdx="2" presStyleCnt="3" custScaleX="188525" custScaleY="194326" custLinFactNeighborX="-15682" custLinFactNeighborY="37089"/>
      <dgm:spPr/>
    </dgm:pt>
    <dgm:pt modelId="{D6385DB2-AA79-4C2B-AE01-33BCE36DB052}" type="pres">
      <dgm:prSet presAssocID="{3BC2B16B-CBF5-41A9-8CA2-B8FE312AE16D}" presName="spaceA" presStyleCnt="0"/>
      <dgm:spPr/>
    </dgm:pt>
  </dgm:ptLst>
  <dgm:cxnLst>
    <dgm:cxn modelId="{68641D1A-F306-456C-AF86-5B8AA9D41620}" srcId="{E10314FB-455D-428E-A856-CCD996B5309C}" destId="{3BC2B16B-CBF5-41A9-8CA2-B8FE312AE16D}" srcOrd="2" destOrd="0" parTransId="{76BB1C36-CB3C-4D61-BF86-3CF930F3D4B3}" sibTransId="{641A6B57-CA40-4F0B-8E33-9DA3E0B6EE30}"/>
    <dgm:cxn modelId="{5D9D6B24-FB16-4DCA-BB87-4FC8C786EDA2}" srcId="{E10314FB-455D-428E-A856-CCD996B5309C}" destId="{15E3D96B-E84F-4ECF-AD3B-3B0EFE6BFE98}" srcOrd="1" destOrd="0" parTransId="{9F7CEAAC-1469-4633-9D3F-8CE66DC17BA7}" sibTransId="{62C4998D-E218-4BDD-9A82-6932FEFA5624}"/>
    <dgm:cxn modelId="{6196056B-75AE-475B-8B28-6CBF6F84F34F}" type="presOf" srcId="{3BC2B16B-CBF5-41A9-8CA2-B8FE312AE16D}" destId="{880109D5-B557-40D6-A244-11AA27ED4220}" srcOrd="0" destOrd="0" presId="urn:microsoft.com/office/officeart/2005/8/layout/hProcess11"/>
    <dgm:cxn modelId="{D2F20B76-53E0-4284-AFF6-4591C104459E}" type="presOf" srcId="{15E3D96B-E84F-4ECF-AD3B-3B0EFE6BFE98}" destId="{4A5AC9B0-222B-4889-AB28-DF8EE9433956}" srcOrd="0" destOrd="0" presId="urn:microsoft.com/office/officeart/2005/8/layout/hProcess11"/>
    <dgm:cxn modelId="{37D3617F-F018-4AD8-B998-F13BEDB163DC}" type="presOf" srcId="{E10314FB-455D-428E-A856-CCD996B5309C}" destId="{ABF06C48-A507-4BA4-8169-14702D8969C7}" srcOrd="0" destOrd="0" presId="urn:microsoft.com/office/officeart/2005/8/layout/hProcess11"/>
    <dgm:cxn modelId="{25E6FFE2-0D67-454F-B72F-9A000E827E3B}" srcId="{E10314FB-455D-428E-A856-CCD996B5309C}" destId="{68440839-A73A-42CE-A46D-FD599B2572FD}" srcOrd="0" destOrd="0" parTransId="{B975DB55-F63F-4DCA-8FC5-70A0AB023647}" sibTransId="{83ED8C04-C89B-45F8-A0C9-87FAE3E1013E}"/>
    <dgm:cxn modelId="{9C548BEB-E24D-42D2-8A0C-881F011E9805}" type="presOf" srcId="{68440839-A73A-42CE-A46D-FD599B2572FD}" destId="{927D7E58-1C01-42D2-ABB3-A1D1738E0D45}" srcOrd="0" destOrd="0" presId="urn:microsoft.com/office/officeart/2005/8/layout/hProcess11"/>
    <dgm:cxn modelId="{F6E88623-2699-4A0E-AA68-E963905C6E13}" type="presParOf" srcId="{ABF06C48-A507-4BA4-8169-14702D8969C7}" destId="{8EE359A4-2866-402D-8409-1C62CF7D28D0}" srcOrd="0" destOrd="0" presId="urn:microsoft.com/office/officeart/2005/8/layout/hProcess11"/>
    <dgm:cxn modelId="{EFEC1D0F-6475-4D18-BB2C-09AC3F54CF46}" type="presParOf" srcId="{ABF06C48-A507-4BA4-8169-14702D8969C7}" destId="{6F861FD0-8F57-46E6-B68D-EA21FB21EFE1}" srcOrd="1" destOrd="0" presId="urn:microsoft.com/office/officeart/2005/8/layout/hProcess11"/>
    <dgm:cxn modelId="{B3EF4DC0-2B56-4099-AA95-A60F3B3B1363}" type="presParOf" srcId="{6F861FD0-8F57-46E6-B68D-EA21FB21EFE1}" destId="{8591EED2-C94F-4BDC-84AB-7391DD00DDFB}" srcOrd="0" destOrd="0" presId="urn:microsoft.com/office/officeart/2005/8/layout/hProcess11"/>
    <dgm:cxn modelId="{D748F21C-B9C4-4B2E-9BF7-B87F952315E3}" type="presParOf" srcId="{8591EED2-C94F-4BDC-84AB-7391DD00DDFB}" destId="{927D7E58-1C01-42D2-ABB3-A1D1738E0D45}" srcOrd="0" destOrd="0" presId="urn:microsoft.com/office/officeart/2005/8/layout/hProcess11"/>
    <dgm:cxn modelId="{E69B9496-7EF9-41FE-BCAE-F6CA96509AF7}" type="presParOf" srcId="{8591EED2-C94F-4BDC-84AB-7391DD00DDFB}" destId="{9811254E-1DFE-406C-86B7-967952EEFA2D}" srcOrd="1" destOrd="0" presId="urn:microsoft.com/office/officeart/2005/8/layout/hProcess11"/>
    <dgm:cxn modelId="{43265C66-D083-46A0-94CF-8E0F5A07F8EF}" type="presParOf" srcId="{8591EED2-C94F-4BDC-84AB-7391DD00DDFB}" destId="{D705A643-36B1-4884-A9E5-32F6702A273A}" srcOrd="2" destOrd="0" presId="urn:microsoft.com/office/officeart/2005/8/layout/hProcess11"/>
    <dgm:cxn modelId="{B601B3A3-731C-46C8-A62F-4CB57426BE50}" type="presParOf" srcId="{6F861FD0-8F57-46E6-B68D-EA21FB21EFE1}" destId="{DE71BC3B-C391-4123-8C55-54E1FE170FB9}" srcOrd="1" destOrd="0" presId="urn:microsoft.com/office/officeart/2005/8/layout/hProcess11"/>
    <dgm:cxn modelId="{F4CBABF3-586F-43F8-80A3-01EA1A5DBBD8}" type="presParOf" srcId="{6F861FD0-8F57-46E6-B68D-EA21FB21EFE1}" destId="{B0C119E9-08B6-4376-9A00-2A1ECBF7A7BC}" srcOrd="2" destOrd="0" presId="urn:microsoft.com/office/officeart/2005/8/layout/hProcess11"/>
    <dgm:cxn modelId="{170EF13C-8CFA-42E4-A5E4-A64CE4974E10}" type="presParOf" srcId="{B0C119E9-08B6-4376-9A00-2A1ECBF7A7BC}" destId="{4A5AC9B0-222B-4889-AB28-DF8EE9433956}" srcOrd="0" destOrd="0" presId="urn:microsoft.com/office/officeart/2005/8/layout/hProcess11"/>
    <dgm:cxn modelId="{8407DFE1-F506-474E-B0B1-1EB83D972431}" type="presParOf" srcId="{B0C119E9-08B6-4376-9A00-2A1ECBF7A7BC}" destId="{4442B860-2D04-49E4-9D85-FDBE48F4A964}" srcOrd="1" destOrd="0" presId="urn:microsoft.com/office/officeart/2005/8/layout/hProcess11"/>
    <dgm:cxn modelId="{81668245-2F89-4A62-BF37-10773765AEFC}" type="presParOf" srcId="{B0C119E9-08B6-4376-9A00-2A1ECBF7A7BC}" destId="{46CC4E2E-80F3-4606-B014-774B7740DD05}" srcOrd="2" destOrd="0" presId="urn:microsoft.com/office/officeart/2005/8/layout/hProcess11"/>
    <dgm:cxn modelId="{42299D7C-EBF9-496B-823B-158CBE5FBBFF}" type="presParOf" srcId="{6F861FD0-8F57-46E6-B68D-EA21FB21EFE1}" destId="{6298CC82-C182-4FCC-A509-FCBFC480675F}" srcOrd="3" destOrd="0" presId="urn:microsoft.com/office/officeart/2005/8/layout/hProcess11"/>
    <dgm:cxn modelId="{E3C7BF8A-4C2A-4349-809E-DAF72A715A8E}" type="presParOf" srcId="{6F861FD0-8F57-46E6-B68D-EA21FB21EFE1}" destId="{CBF2B9A8-517C-4D79-9727-1DEEA75385EE}" srcOrd="4" destOrd="0" presId="urn:microsoft.com/office/officeart/2005/8/layout/hProcess11"/>
    <dgm:cxn modelId="{213030B2-8E05-4DBB-A4E8-B8C1B0D4E627}" type="presParOf" srcId="{CBF2B9A8-517C-4D79-9727-1DEEA75385EE}" destId="{880109D5-B557-40D6-A244-11AA27ED4220}" srcOrd="0" destOrd="0" presId="urn:microsoft.com/office/officeart/2005/8/layout/hProcess11"/>
    <dgm:cxn modelId="{C1D503CE-AB05-4961-9CE1-2C8CDEFE6DCD}" type="presParOf" srcId="{CBF2B9A8-517C-4D79-9727-1DEEA75385EE}" destId="{D140B80C-05D2-4651-899F-014501BC80C1}" srcOrd="1" destOrd="0" presId="urn:microsoft.com/office/officeart/2005/8/layout/hProcess11"/>
    <dgm:cxn modelId="{2FA39423-EB09-4CFB-95EF-85CE5FE74198}" type="presParOf" srcId="{CBF2B9A8-517C-4D79-9727-1DEEA75385EE}" destId="{D6385DB2-AA79-4C2B-AE01-33BCE36DB05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3CE88-5CA5-4449-81E0-153A86F67D71}">
      <dsp:nvSpPr>
        <dsp:cNvPr id="0" name=""/>
        <dsp:cNvSpPr/>
      </dsp:nvSpPr>
      <dsp:spPr>
        <a:xfrm rot="5400000">
          <a:off x="-236795" y="238852"/>
          <a:ext cx="1578634" cy="110504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lv-LV" sz="3100" kern="1200" dirty="0"/>
            <a:t>1</a:t>
          </a:r>
        </a:p>
      </dsp:txBody>
      <dsp:txXfrm rot="-5400000">
        <a:off x="0" y="554579"/>
        <a:ext cx="1105044" cy="473590"/>
      </dsp:txXfrm>
    </dsp:sp>
    <dsp:sp modelId="{B6C3B4D3-B0B2-410A-8721-4133EB3EB6BC}">
      <dsp:nvSpPr>
        <dsp:cNvPr id="0" name=""/>
        <dsp:cNvSpPr/>
      </dsp:nvSpPr>
      <dsp:spPr>
        <a:xfrm rot="5400000">
          <a:off x="5297265" y="-4192221"/>
          <a:ext cx="1026112" cy="941055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lv-LV" sz="2900" kern="1200" dirty="0"/>
            <a:t>Ir iespējams samazināt neatbilstību rašanas risku </a:t>
          </a:r>
        </a:p>
      </dsp:txBody>
      <dsp:txXfrm rot="-5400000">
        <a:off x="1105044" y="50091"/>
        <a:ext cx="9360464" cy="925930"/>
      </dsp:txXfrm>
    </dsp:sp>
    <dsp:sp modelId="{91685F02-5ABE-405D-8EFA-1B688B3698DB}">
      <dsp:nvSpPr>
        <dsp:cNvPr id="0" name=""/>
        <dsp:cNvSpPr/>
      </dsp:nvSpPr>
      <dsp:spPr>
        <a:xfrm rot="5400000">
          <a:off x="-236795" y="1623146"/>
          <a:ext cx="1578634" cy="110504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lv-LV" sz="3100" kern="1200" dirty="0"/>
            <a:t>2</a:t>
          </a:r>
        </a:p>
      </dsp:txBody>
      <dsp:txXfrm rot="-5400000">
        <a:off x="0" y="1938873"/>
        <a:ext cx="1105044" cy="473590"/>
      </dsp:txXfrm>
    </dsp:sp>
    <dsp:sp modelId="{B2D3BD11-42B7-4BF7-ABC8-214DA9FFAA85}">
      <dsp:nvSpPr>
        <dsp:cNvPr id="0" name=""/>
        <dsp:cNvSpPr/>
      </dsp:nvSpPr>
      <dsp:spPr>
        <a:xfrm rot="5400000">
          <a:off x="5297265" y="-2805869"/>
          <a:ext cx="1026112" cy="941055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lv-LV" sz="2900" kern="1200" dirty="0"/>
            <a:t>Pārstāt kontrolēt katru centu</a:t>
          </a:r>
        </a:p>
        <a:p>
          <a:pPr marL="285750" lvl="1" indent="-285750" algn="l" defTabSz="1289050">
            <a:lnSpc>
              <a:spcPct val="90000"/>
            </a:lnSpc>
            <a:spcBef>
              <a:spcPct val="0"/>
            </a:spcBef>
            <a:spcAft>
              <a:spcPct val="15000"/>
            </a:spcAft>
            <a:buChar char="•"/>
          </a:pPr>
          <a:r>
            <a:rPr lang="lv-LV" sz="2900" kern="1200" dirty="0"/>
            <a:t>Vienkāršot darbu LAD un VRG līmenī </a:t>
          </a:r>
        </a:p>
      </dsp:txBody>
      <dsp:txXfrm rot="-5400000">
        <a:off x="1105044" y="1436443"/>
        <a:ext cx="9360464" cy="925930"/>
      </dsp:txXfrm>
    </dsp:sp>
    <dsp:sp modelId="{FEA1297D-7788-4B9E-B117-BFEC3307BA14}">
      <dsp:nvSpPr>
        <dsp:cNvPr id="0" name=""/>
        <dsp:cNvSpPr/>
      </dsp:nvSpPr>
      <dsp:spPr>
        <a:xfrm rot="5400000">
          <a:off x="-236795" y="3007440"/>
          <a:ext cx="1578634" cy="110504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lv-LV" sz="3100" kern="1200" dirty="0"/>
            <a:t>3</a:t>
          </a:r>
        </a:p>
      </dsp:txBody>
      <dsp:txXfrm rot="-5400000">
        <a:off x="0" y="3323167"/>
        <a:ext cx="1105044" cy="473590"/>
      </dsp:txXfrm>
    </dsp:sp>
    <dsp:sp modelId="{F26DDCD1-B427-4817-B488-42CA3A4DA584}">
      <dsp:nvSpPr>
        <dsp:cNvPr id="0" name=""/>
        <dsp:cNvSpPr/>
      </dsp:nvSpPr>
      <dsp:spPr>
        <a:xfrm rot="5400000">
          <a:off x="5297265" y="-1399545"/>
          <a:ext cx="1026112" cy="941055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lv-LV" sz="2900" kern="1200" dirty="0"/>
            <a:t>Fokusēties uz sasniegtajiem rezultātiem </a:t>
          </a:r>
        </a:p>
      </dsp:txBody>
      <dsp:txXfrm rot="-5400000">
        <a:off x="1105044" y="2842767"/>
        <a:ext cx="9360464" cy="925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359A4-2866-402D-8409-1C62CF7D28D0}">
      <dsp:nvSpPr>
        <dsp:cNvPr id="0" name=""/>
        <dsp:cNvSpPr/>
      </dsp:nvSpPr>
      <dsp:spPr>
        <a:xfrm>
          <a:off x="0" y="1305401"/>
          <a:ext cx="10515600" cy="174053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7D7E58-1C01-42D2-ABB3-A1D1738E0D45}">
      <dsp:nvSpPr>
        <dsp:cNvPr id="0" name=""/>
        <dsp:cNvSpPr/>
      </dsp:nvSpPr>
      <dsp:spPr>
        <a:xfrm>
          <a:off x="2110" y="0"/>
          <a:ext cx="2814257"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b" anchorCtr="0">
          <a:noAutofit/>
        </a:bodyPr>
        <a:lstStyle/>
        <a:p>
          <a:pPr marL="0" lvl="0" indent="0" algn="ctr" defTabSz="1022350">
            <a:lnSpc>
              <a:spcPct val="90000"/>
            </a:lnSpc>
            <a:spcBef>
              <a:spcPct val="0"/>
            </a:spcBef>
            <a:spcAft>
              <a:spcPct val="35000"/>
            </a:spcAft>
            <a:buNone/>
          </a:pPr>
          <a:r>
            <a:rPr lang="lv-LV" sz="2300" kern="1200" dirty="0"/>
            <a:t>LAP 2014.-2020. (n+3) – </a:t>
          </a:r>
          <a:r>
            <a:rPr lang="lv-LV" sz="2300" b="1" kern="1200" dirty="0">
              <a:solidFill>
                <a:schemeClr val="bg2">
                  <a:lumMod val="50000"/>
                </a:schemeClr>
              </a:solidFill>
            </a:rPr>
            <a:t>Reālas izmaksas</a:t>
          </a:r>
        </a:p>
      </dsp:txBody>
      <dsp:txXfrm>
        <a:off x="2110" y="0"/>
        <a:ext cx="2814257" cy="1740535"/>
      </dsp:txXfrm>
    </dsp:sp>
    <dsp:sp modelId="{9811254E-1DFE-406C-86B7-967952EEFA2D}">
      <dsp:nvSpPr>
        <dsp:cNvPr id="0" name=""/>
        <dsp:cNvSpPr/>
      </dsp:nvSpPr>
      <dsp:spPr>
        <a:xfrm>
          <a:off x="947018" y="1724400"/>
          <a:ext cx="924441" cy="9025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5AC9B0-222B-4889-AB28-DF8EE9433956}">
      <dsp:nvSpPr>
        <dsp:cNvPr id="0" name=""/>
        <dsp:cNvSpPr/>
      </dsp:nvSpPr>
      <dsp:spPr>
        <a:xfrm>
          <a:off x="2957081" y="2610802"/>
          <a:ext cx="2814257"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t" anchorCtr="0">
          <a:noAutofit/>
        </a:bodyPr>
        <a:lstStyle/>
        <a:p>
          <a:pPr marL="0" lvl="0" indent="0" algn="ctr" defTabSz="1022350">
            <a:lnSpc>
              <a:spcPct val="90000"/>
            </a:lnSpc>
            <a:spcBef>
              <a:spcPct val="0"/>
            </a:spcBef>
            <a:spcAft>
              <a:spcPct val="35000"/>
            </a:spcAft>
            <a:buNone/>
          </a:pPr>
          <a:r>
            <a:rPr lang="lv-LV" sz="2300" kern="1200" dirty="0"/>
            <a:t>Pārejas periods 2021.-2022.</a:t>
          </a:r>
        </a:p>
        <a:p>
          <a:pPr marL="0" lvl="0" indent="0" algn="ctr" defTabSz="1022350">
            <a:lnSpc>
              <a:spcPct val="90000"/>
            </a:lnSpc>
            <a:spcBef>
              <a:spcPct val="0"/>
            </a:spcBef>
            <a:spcAft>
              <a:spcPct val="35000"/>
            </a:spcAft>
            <a:buNone/>
          </a:pPr>
          <a:r>
            <a:rPr lang="lv-LV" sz="2300" kern="1200" dirty="0">
              <a:solidFill>
                <a:srgbClr val="FF0000"/>
              </a:solidFill>
            </a:rPr>
            <a:t>Vienkāršoto izmaksu piemērošana </a:t>
          </a:r>
        </a:p>
      </dsp:txBody>
      <dsp:txXfrm>
        <a:off x="2957081" y="2610802"/>
        <a:ext cx="2814257" cy="1740535"/>
      </dsp:txXfrm>
    </dsp:sp>
    <dsp:sp modelId="{4442B860-2D04-49E4-9D85-FDBE48F4A964}">
      <dsp:nvSpPr>
        <dsp:cNvPr id="0" name=""/>
        <dsp:cNvSpPr/>
      </dsp:nvSpPr>
      <dsp:spPr>
        <a:xfrm>
          <a:off x="3918990" y="1737846"/>
          <a:ext cx="890440" cy="8756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0109D5-B557-40D6-A244-11AA27ED4220}">
      <dsp:nvSpPr>
        <dsp:cNvPr id="0" name=""/>
        <dsp:cNvSpPr/>
      </dsp:nvSpPr>
      <dsp:spPr>
        <a:xfrm>
          <a:off x="5865589" y="368266"/>
          <a:ext cx="3549876" cy="1094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b" anchorCtr="0">
          <a:noAutofit/>
        </a:bodyPr>
        <a:lstStyle/>
        <a:p>
          <a:pPr marL="0" lvl="0" indent="0" algn="ctr" defTabSz="1022350">
            <a:lnSpc>
              <a:spcPct val="90000"/>
            </a:lnSpc>
            <a:spcBef>
              <a:spcPct val="0"/>
            </a:spcBef>
            <a:spcAft>
              <a:spcPct val="35000"/>
            </a:spcAft>
            <a:buNone/>
          </a:pPr>
          <a:r>
            <a:rPr lang="lv-LV" sz="2300" kern="1200" dirty="0"/>
            <a:t>KLP SP 2021.-2027.</a:t>
          </a:r>
        </a:p>
      </dsp:txBody>
      <dsp:txXfrm>
        <a:off x="5865589" y="368266"/>
        <a:ext cx="3549876" cy="1094988"/>
      </dsp:txXfrm>
    </dsp:sp>
    <dsp:sp modelId="{D140B80C-05D2-4651-899F-014501BC80C1}">
      <dsp:nvSpPr>
        <dsp:cNvPr id="0" name=""/>
        <dsp:cNvSpPr/>
      </dsp:nvSpPr>
      <dsp:spPr>
        <a:xfrm>
          <a:off x="7208585" y="1752879"/>
          <a:ext cx="820335" cy="8455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359A4-2866-402D-8409-1C62CF7D28D0}">
      <dsp:nvSpPr>
        <dsp:cNvPr id="0" name=""/>
        <dsp:cNvSpPr/>
      </dsp:nvSpPr>
      <dsp:spPr>
        <a:xfrm>
          <a:off x="0" y="1305401"/>
          <a:ext cx="10515600" cy="174053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7D7E58-1C01-42D2-ABB3-A1D1738E0D45}">
      <dsp:nvSpPr>
        <dsp:cNvPr id="0" name=""/>
        <dsp:cNvSpPr/>
      </dsp:nvSpPr>
      <dsp:spPr>
        <a:xfrm>
          <a:off x="2110" y="0"/>
          <a:ext cx="2814257"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lv-LV" sz="2000" kern="1200" dirty="0"/>
            <a:t>LAP 2014.-2020.  - </a:t>
          </a:r>
          <a:r>
            <a:rPr lang="lv-LV" sz="2000" kern="1200" dirty="0">
              <a:solidFill>
                <a:schemeClr val="bg2">
                  <a:lumMod val="50000"/>
                </a:schemeClr>
              </a:solidFill>
            </a:rPr>
            <a:t>reālas izmaksas </a:t>
          </a:r>
        </a:p>
      </dsp:txBody>
      <dsp:txXfrm>
        <a:off x="2110" y="0"/>
        <a:ext cx="2814257" cy="1740535"/>
      </dsp:txXfrm>
    </dsp:sp>
    <dsp:sp modelId="{9811254E-1DFE-406C-86B7-967952EEFA2D}">
      <dsp:nvSpPr>
        <dsp:cNvPr id="0" name=""/>
        <dsp:cNvSpPr/>
      </dsp:nvSpPr>
      <dsp:spPr>
        <a:xfrm>
          <a:off x="947018" y="1724400"/>
          <a:ext cx="924441" cy="9025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5AC9B0-222B-4889-AB28-DF8EE9433956}">
      <dsp:nvSpPr>
        <dsp:cNvPr id="0" name=""/>
        <dsp:cNvSpPr/>
      </dsp:nvSpPr>
      <dsp:spPr>
        <a:xfrm>
          <a:off x="2957081" y="2610802"/>
          <a:ext cx="2814257"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lv-LV" sz="2000" kern="1200" dirty="0"/>
            <a:t>Pārejas periods 2021.-2022.</a:t>
          </a:r>
        </a:p>
        <a:p>
          <a:pPr marL="0" lvl="0" indent="0" algn="ctr" defTabSz="889000">
            <a:lnSpc>
              <a:spcPct val="90000"/>
            </a:lnSpc>
            <a:spcBef>
              <a:spcPct val="0"/>
            </a:spcBef>
            <a:spcAft>
              <a:spcPct val="35000"/>
            </a:spcAft>
            <a:buNone/>
          </a:pPr>
          <a:r>
            <a:rPr lang="lv-LV" sz="2000" kern="1200" dirty="0">
              <a:solidFill>
                <a:schemeClr val="bg2">
                  <a:lumMod val="50000"/>
                </a:schemeClr>
              </a:solidFill>
            </a:rPr>
            <a:t>Vienkāršoto izmaksu piemērošana </a:t>
          </a:r>
        </a:p>
      </dsp:txBody>
      <dsp:txXfrm>
        <a:off x="2957081" y="2610802"/>
        <a:ext cx="2814257" cy="1740535"/>
      </dsp:txXfrm>
    </dsp:sp>
    <dsp:sp modelId="{4442B860-2D04-49E4-9D85-FDBE48F4A964}">
      <dsp:nvSpPr>
        <dsp:cNvPr id="0" name=""/>
        <dsp:cNvSpPr/>
      </dsp:nvSpPr>
      <dsp:spPr>
        <a:xfrm>
          <a:off x="3918990" y="1737846"/>
          <a:ext cx="890440" cy="8756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0109D5-B557-40D6-A244-11AA27ED4220}">
      <dsp:nvSpPr>
        <dsp:cNvPr id="0" name=""/>
        <dsp:cNvSpPr/>
      </dsp:nvSpPr>
      <dsp:spPr>
        <a:xfrm>
          <a:off x="5865589" y="368266"/>
          <a:ext cx="3549876" cy="1094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lv-LV" sz="2000" kern="1200" dirty="0"/>
            <a:t>KLP SP 2021.-2027.</a:t>
          </a:r>
          <a:r>
            <a:rPr lang="lv-LV" sz="2000" kern="1200" dirty="0">
              <a:solidFill>
                <a:srgbClr val="FF0000"/>
              </a:solidFill>
            </a:rPr>
            <a:t> Vienkāršoto izmaksu piemērošana </a:t>
          </a:r>
          <a:endParaRPr lang="lv-LV" sz="2000" kern="1200" dirty="0"/>
        </a:p>
      </dsp:txBody>
      <dsp:txXfrm>
        <a:off x="5865589" y="368266"/>
        <a:ext cx="3549876" cy="1094988"/>
      </dsp:txXfrm>
    </dsp:sp>
    <dsp:sp modelId="{D140B80C-05D2-4651-899F-014501BC80C1}">
      <dsp:nvSpPr>
        <dsp:cNvPr id="0" name=""/>
        <dsp:cNvSpPr/>
      </dsp:nvSpPr>
      <dsp:spPr>
        <a:xfrm>
          <a:off x="7208585" y="1752879"/>
          <a:ext cx="820335" cy="8455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1" y="1"/>
            <a:ext cx="2946347" cy="498215"/>
          </a:xfrm>
          <a:prstGeom prst="rect">
            <a:avLst/>
          </a:prstGeom>
        </p:spPr>
        <p:txBody>
          <a:bodyPr vert="horz" lIns="91433" tIns="45717" rIns="91433" bIns="45717" rtlCol="0"/>
          <a:lstStyle>
            <a:lvl1pPr algn="l">
              <a:defRPr sz="1200"/>
            </a:lvl1pPr>
          </a:lstStyle>
          <a:p>
            <a:endParaRPr lang="lv-LV"/>
          </a:p>
        </p:txBody>
      </p:sp>
      <p:sp>
        <p:nvSpPr>
          <p:cNvPr id="3" name="Datuma vietturis 2"/>
          <p:cNvSpPr>
            <a:spLocks noGrp="1"/>
          </p:cNvSpPr>
          <p:nvPr>
            <p:ph type="dt" idx="1"/>
          </p:nvPr>
        </p:nvSpPr>
        <p:spPr>
          <a:xfrm>
            <a:off x="3851343" y="1"/>
            <a:ext cx="2946347" cy="498215"/>
          </a:xfrm>
          <a:prstGeom prst="rect">
            <a:avLst/>
          </a:prstGeom>
        </p:spPr>
        <p:txBody>
          <a:bodyPr vert="horz" lIns="91433" tIns="45717" rIns="91433" bIns="45717" rtlCol="0"/>
          <a:lstStyle>
            <a:lvl1pPr algn="r">
              <a:defRPr sz="1200"/>
            </a:lvl1pPr>
          </a:lstStyle>
          <a:p>
            <a:fld id="{EB503C7E-302A-4499-9DAC-2D2C6E57AF6A}" type="datetimeFigureOut">
              <a:rPr lang="lv-LV" smtClean="0"/>
              <a:t>13.10.2020</a:t>
            </a:fld>
            <a:endParaRPr lang="lv-LV"/>
          </a:p>
        </p:txBody>
      </p:sp>
      <p:sp>
        <p:nvSpPr>
          <p:cNvPr id="4" name="Slaida attēla vietturi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33" tIns="45717" rIns="91433" bIns="45717" rtlCol="0" anchor="ctr"/>
          <a:lstStyle/>
          <a:p>
            <a:endParaRPr lang="lv-LV"/>
          </a:p>
        </p:txBody>
      </p:sp>
      <p:sp>
        <p:nvSpPr>
          <p:cNvPr id="5" name="Piezīmju vietturis 4"/>
          <p:cNvSpPr>
            <a:spLocks noGrp="1"/>
          </p:cNvSpPr>
          <p:nvPr>
            <p:ph type="body" sz="quarter" idx="3"/>
          </p:nvPr>
        </p:nvSpPr>
        <p:spPr>
          <a:xfrm>
            <a:off x="679927" y="4778722"/>
            <a:ext cx="5439410" cy="3909864"/>
          </a:xfrm>
          <a:prstGeom prst="rect">
            <a:avLst/>
          </a:prstGeom>
        </p:spPr>
        <p:txBody>
          <a:bodyPr vert="horz" lIns="91433" tIns="45717" rIns="91433" bIns="45717" rtlCol="0"/>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1" y="9431600"/>
            <a:ext cx="2946347" cy="498214"/>
          </a:xfrm>
          <a:prstGeom prst="rect">
            <a:avLst/>
          </a:prstGeom>
        </p:spPr>
        <p:txBody>
          <a:bodyPr vert="horz" lIns="91433" tIns="45717" rIns="91433" bIns="45717" rtlCol="0" anchor="b"/>
          <a:lstStyle>
            <a:lvl1pPr algn="l">
              <a:defRPr sz="1200"/>
            </a:lvl1pPr>
          </a:lstStyle>
          <a:p>
            <a:endParaRPr lang="lv-LV"/>
          </a:p>
        </p:txBody>
      </p:sp>
      <p:sp>
        <p:nvSpPr>
          <p:cNvPr id="7" name="Slaida numura vietturis 6"/>
          <p:cNvSpPr>
            <a:spLocks noGrp="1"/>
          </p:cNvSpPr>
          <p:nvPr>
            <p:ph type="sldNum" sz="quarter" idx="5"/>
          </p:nvPr>
        </p:nvSpPr>
        <p:spPr>
          <a:xfrm>
            <a:off x="3851343" y="9431600"/>
            <a:ext cx="2946347" cy="498214"/>
          </a:xfrm>
          <a:prstGeom prst="rect">
            <a:avLst/>
          </a:prstGeom>
        </p:spPr>
        <p:txBody>
          <a:bodyPr vert="horz" lIns="91433" tIns="45717" rIns="91433" bIns="45717" rtlCol="0" anchor="b"/>
          <a:lstStyle>
            <a:lvl1pPr algn="r">
              <a:defRPr sz="1200"/>
            </a:lvl1pPr>
          </a:lstStyle>
          <a:p>
            <a:fld id="{91B12370-58FF-4844-B6D8-3615CC3AED22}" type="slidenum">
              <a:rPr lang="lv-LV" smtClean="0"/>
              <a:t>‹#›</a:t>
            </a:fld>
            <a:endParaRPr lang="lv-LV"/>
          </a:p>
        </p:txBody>
      </p:sp>
    </p:spTree>
    <p:extLst>
      <p:ext uri="{BB962C8B-B14F-4D97-AF65-F5344CB8AC3E}">
        <p14:creationId xmlns:p14="http://schemas.microsoft.com/office/powerpoint/2010/main" val="4223351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B7D106F8-55BE-4375-99CB-999F6EDDA859}" type="slidenum">
              <a:rPr lang="lv-LV" smtClean="0"/>
              <a:t>1</a:t>
            </a:fld>
            <a:endParaRPr lang="lv-LV" dirty="0"/>
          </a:p>
        </p:txBody>
      </p:sp>
    </p:spTree>
    <p:extLst>
      <p:ext uri="{BB962C8B-B14F-4D97-AF65-F5344CB8AC3E}">
        <p14:creationId xmlns:p14="http://schemas.microsoft.com/office/powerpoint/2010/main" val="3651380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91B12370-58FF-4844-B6D8-3615CC3AED22}" type="slidenum">
              <a:rPr lang="lv-LV" smtClean="0"/>
              <a:t>8</a:t>
            </a:fld>
            <a:endParaRPr lang="lv-LV"/>
          </a:p>
        </p:txBody>
      </p:sp>
    </p:spTree>
    <p:extLst>
      <p:ext uri="{BB962C8B-B14F-4D97-AF65-F5344CB8AC3E}">
        <p14:creationId xmlns:p14="http://schemas.microsoft.com/office/powerpoint/2010/main" val="4039108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a:p>
            <a:endParaRPr lang="lv-LV" dirty="0"/>
          </a:p>
        </p:txBody>
      </p:sp>
      <p:sp>
        <p:nvSpPr>
          <p:cNvPr id="4" name="Slide Number Placeholder 3"/>
          <p:cNvSpPr>
            <a:spLocks noGrp="1"/>
          </p:cNvSpPr>
          <p:nvPr>
            <p:ph type="sldNum" sz="quarter" idx="5"/>
          </p:nvPr>
        </p:nvSpPr>
        <p:spPr/>
        <p:txBody>
          <a:bodyPr/>
          <a:lstStyle/>
          <a:p>
            <a:fld id="{91B12370-58FF-4844-B6D8-3615CC3AED22}" type="slidenum">
              <a:rPr lang="lv-LV" smtClean="0"/>
              <a:t>11</a:t>
            </a:fld>
            <a:endParaRPr lang="lv-LV"/>
          </a:p>
        </p:txBody>
      </p:sp>
    </p:spTree>
    <p:extLst>
      <p:ext uri="{BB962C8B-B14F-4D97-AF65-F5344CB8AC3E}">
        <p14:creationId xmlns:p14="http://schemas.microsoft.com/office/powerpoint/2010/main" val="3853611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91B12370-58FF-4844-B6D8-3615CC3AED22}" type="slidenum">
              <a:rPr lang="lv-LV" smtClean="0"/>
              <a:t>12</a:t>
            </a:fld>
            <a:endParaRPr lang="lv-LV"/>
          </a:p>
        </p:txBody>
      </p:sp>
    </p:spTree>
    <p:extLst>
      <p:ext uri="{BB962C8B-B14F-4D97-AF65-F5344CB8AC3E}">
        <p14:creationId xmlns:p14="http://schemas.microsoft.com/office/powerpoint/2010/main" val="403688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altLang="lv-LV" i="1" dirty="0" err="1"/>
              <a:t>Draft</a:t>
            </a:r>
            <a:r>
              <a:rPr lang="lv-LV" altLang="lv-LV" i="1" dirty="0"/>
              <a:t> </a:t>
            </a:r>
            <a:r>
              <a:rPr lang="lv-LV" altLang="lv-LV" i="1" dirty="0" err="1"/>
              <a:t>budget</a:t>
            </a:r>
            <a:r>
              <a:rPr lang="lv-LV" altLang="lv-LV" i="1" dirty="0"/>
              <a:t> piemērs IZM SAM</a:t>
            </a:r>
            <a:endParaRPr lang="lv-LV" dirty="0"/>
          </a:p>
        </p:txBody>
      </p:sp>
      <p:sp>
        <p:nvSpPr>
          <p:cNvPr id="4" name="Slide Number Placeholder 3"/>
          <p:cNvSpPr>
            <a:spLocks noGrp="1"/>
          </p:cNvSpPr>
          <p:nvPr>
            <p:ph type="sldNum" sz="quarter" idx="5"/>
          </p:nvPr>
        </p:nvSpPr>
        <p:spPr/>
        <p:txBody>
          <a:bodyPr/>
          <a:lstStyle/>
          <a:p>
            <a:fld id="{91B12370-58FF-4844-B6D8-3615CC3AED22}" type="slidenum">
              <a:rPr lang="lv-LV" smtClean="0"/>
              <a:t>14</a:t>
            </a:fld>
            <a:endParaRPr lang="lv-LV"/>
          </a:p>
        </p:txBody>
      </p:sp>
    </p:spTree>
    <p:extLst>
      <p:ext uri="{BB962C8B-B14F-4D97-AF65-F5344CB8AC3E}">
        <p14:creationId xmlns:p14="http://schemas.microsoft.com/office/powerpoint/2010/main" val="1483531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B7D106F8-55BE-4375-99CB-999F6EDDA859}" type="slidenum">
              <a:rPr lang="lv-LV" smtClean="0"/>
              <a:t>17</a:t>
            </a:fld>
            <a:endParaRPr lang="lv-LV" dirty="0"/>
          </a:p>
        </p:txBody>
      </p:sp>
    </p:spTree>
    <p:extLst>
      <p:ext uri="{BB962C8B-B14F-4D97-AF65-F5344CB8AC3E}">
        <p14:creationId xmlns:p14="http://schemas.microsoft.com/office/powerpoint/2010/main" val="3868881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p:cNvSpPr>
            <a:spLocks noGrp="1"/>
          </p:cNvSpPr>
          <p:nvPr>
            <p:ph type="dt" sz="half" idx="10"/>
          </p:nvPr>
        </p:nvSpPr>
        <p:spPr/>
        <p:txBody>
          <a:bodyPr/>
          <a:lstStyle/>
          <a:p>
            <a:fld id="{1E297279-BED7-45FC-8013-223B5EBEFA80}" type="datetimeFigureOut">
              <a:rPr lang="lv-LV" smtClean="0"/>
              <a:t>13.10.2020</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3AB54C66-2D3E-4E01-8D03-1FF3CD5D2EE9}" type="slidenum">
              <a:rPr lang="lv-LV" smtClean="0"/>
              <a:t>‹#›</a:t>
            </a:fld>
            <a:endParaRPr lang="lv-LV"/>
          </a:p>
        </p:txBody>
      </p:sp>
    </p:spTree>
    <p:extLst>
      <p:ext uri="{BB962C8B-B14F-4D97-AF65-F5344CB8AC3E}">
        <p14:creationId xmlns:p14="http://schemas.microsoft.com/office/powerpoint/2010/main" val="4242474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Vertikāls teksta vietturis 2"/>
          <p:cNvSpPr>
            <a:spLocks noGrp="1"/>
          </p:cNvSpPr>
          <p:nvPr>
            <p:ph type="body" orient="vert" idx="1"/>
          </p:nvPr>
        </p:nvSpPr>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fld id="{1E297279-BED7-45FC-8013-223B5EBEFA80}" type="datetimeFigureOut">
              <a:rPr lang="lv-LV" smtClean="0"/>
              <a:t>13.10.2020</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3AB54C66-2D3E-4E01-8D03-1FF3CD5D2EE9}" type="slidenum">
              <a:rPr lang="lv-LV" smtClean="0"/>
              <a:t>‹#›</a:t>
            </a:fld>
            <a:endParaRPr lang="lv-LV"/>
          </a:p>
        </p:txBody>
      </p:sp>
    </p:spTree>
    <p:extLst>
      <p:ext uri="{BB962C8B-B14F-4D97-AF65-F5344CB8AC3E}">
        <p14:creationId xmlns:p14="http://schemas.microsoft.com/office/powerpoint/2010/main" val="2993844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p:cNvSpPr>
            <a:spLocks noGrp="1"/>
          </p:cNvSpPr>
          <p:nvPr>
            <p:ph type="body" orient="vert" idx="1"/>
          </p:nvPr>
        </p:nvSpPr>
        <p:spPr>
          <a:xfrm>
            <a:off x="838200" y="365125"/>
            <a:ext cx="7734300" cy="5811838"/>
          </a:xfrm>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fld id="{1E297279-BED7-45FC-8013-223B5EBEFA80}" type="datetimeFigureOut">
              <a:rPr lang="lv-LV" smtClean="0"/>
              <a:t>13.10.2020</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3AB54C66-2D3E-4E01-8D03-1FF3CD5D2EE9}" type="slidenum">
              <a:rPr lang="lv-LV" smtClean="0"/>
              <a:t>‹#›</a:t>
            </a:fld>
            <a:endParaRPr lang="lv-LV"/>
          </a:p>
        </p:txBody>
      </p:sp>
    </p:spTree>
    <p:extLst>
      <p:ext uri="{BB962C8B-B14F-4D97-AF65-F5344CB8AC3E}">
        <p14:creationId xmlns:p14="http://schemas.microsoft.com/office/powerpoint/2010/main" val="756875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11379200" y="6324600"/>
            <a:ext cx="406400" cy="304800"/>
          </a:xfrm>
        </p:spPr>
        <p:txBody>
          <a:bodyPr/>
          <a:lstStyle>
            <a:lvl1pPr>
              <a:defRPr sz="1000">
                <a:latin typeface="Verdana" pitchFamily="34" charset="0"/>
              </a:defRPr>
            </a:lvl1pPr>
          </a:lstStyle>
          <a:p>
            <a:pPr>
              <a:defRPr/>
            </a:pPr>
            <a:fld id="{17172D2A-A335-45D1-B5BB-8EEF06FA6A4E}" type="slidenum">
              <a:rPr lang="en-US" altLang="en-US"/>
              <a:pPr>
                <a:defRPr/>
              </a:pPr>
              <a:t>‹#›</a:t>
            </a:fld>
            <a:endParaRPr lang="en-US" altLang="en-US" dirty="0"/>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7351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8"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7167" y="0"/>
            <a:ext cx="5037667"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6845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Satura vietturis 2"/>
          <p:cNvSpPr>
            <a:spLocks noGrp="1"/>
          </p:cNvSpPr>
          <p:nvPr>
            <p:ph idx="1"/>
          </p:nvPr>
        </p:nvSpPr>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fld id="{1E297279-BED7-45FC-8013-223B5EBEFA80}" type="datetimeFigureOut">
              <a:rPr lang="lv-LV" smtClean="0"/>
              <a:t>13.10.2020</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3AB54C66-2D3E-4E01-8D03-1FF3CD5D2EE9}" type="slidenum">
              <a:rPr lang="lv-LV" smtClean="0"/>
              <a:t>‹#›</a:t>
            </a:fld>
            <a:endParaRPr lang="lv-LV"/>
          </a:p>
        </p:txBody>
      </p:sp>
    </p:spTree>
    <p:extLst>
      <p:ext uri="{BB962C8B-B14F-4D97-AF65-F5344CB8AC3E}">
        <p14:creationId xmlns:p14="http://schemas.microsoft.com/office/powerpoint/2010/main" val="2858302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Rediģēt šablona teksta stilus</a:t>
            </a:r>
          </a:p>
        </p:txBody>
      </p:sp>
      <p:sp>
        <p:nvSpPr>
          <p:cNvPr id="4" name="Datuma vietturis 3"/>
          <p:cNvSpPr>
            <a:spLocks noGrp="1"/>
          </p:cNvSpPr>
          <p:nvPr>
            <p:ph type="dt" sz="half" idx="10"/>
          </p:nvPr>
        </p:nvSpPr>
        <p:spPr/>
        <p:txBody>
          <a:bodyPr/>
          <a:lstStyle/>
          <a:p>
            <a:fld id="{1E297279-BED7-45FC-8013-223B5EBEFA80}" type="datetimeFigureOut">
              <a:rPr lang="lv-LV" smtClean="0"/>
              <a:t>13.10.2020</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3AB54C66-2D3E-4E01-8D03-1FF3CD5D2EE9}" type="slidenum">
              <a:rPr lang="lv-LV" smtClean="0"/>
              <a:t>‹#›</a:t>
            </a:fld>
            <a:endParaRPr lang="lv-LV"/>
          </a:p>
        </p:txBody>
      </p:sp>
    </p:spTree>
    <p:extLst>
      <p:ext uri="{BB962C8B-B14F-4D97-AF65-F5344CB8AC3E}">
        <p14:creationId xmlns:p14="http://schemas.microsoft.com/office/powerpoint/2010/main" val="952610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Satura vietturis 2"/>
          <p:cNvSpPr>
            <a:spLocks noGrp="1"/>
          </p:cNvSpPr>
          <p:nvPr>
            <p:ph sz="half" idx="1"/>
          </p:nvPr>
        </p:nvSpPr>
        <p:spPr>
          <a:xfrm>
            <a:off x="838200" y="1825625"/>
            <a:ext cx="51816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p:cNvSpPr>
            <a:spLocks noGrp="1"/>
          </p:cNvSpPr>
          <p:nvPr>
            <p:ph sz="half" idx="2"/>
          </p:nvPr>
        </p:nvSpPr>
        <p:spPr>
          <a:xfrm>
            <a:off x="6172200" y="1825625"/>
            <a:ext cx="51816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p:cNvSpPr>
            <a:spLocks noGrp="1"/>
          </p:cNvSpPr>
          <p:nvPr>
            <p:ph type="dt" sz="half" idx="10"/>
          </p:nvPr>
        </p:nvSpPr>
        <p:spPr/>
        <p:txBody>
          <a:bodyPr/>
          <a:lstStyle/>
          <a:p>
            <a:fld id="{1E297279-BED7-45FC-8013-223B5EBEFA80}" type="datetimeFigureOut">
              <a:rPr lang="lv-LV" smtClean="0"/>
              <a:t>13.10.2020</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3AB54C66-2D3E-4E01-8D03-1FF3CD5D2EE9}" type="slidenum">
              <a:rPr lang="lv-LV" smtClean="0"/>
              <a:t>‹#›</a:t>
            </a:fld>
            <a:endParaRPr lang="lv-LV"/>
          </a:p>
        </p:txBody>
      </p:sp>
    </p:spTree>
    <p:extLst>
      <p:ext uri="{BB962C8B-B14F-4D97-AF65-F5344CB8AC3E}">
        <p14:creationId xmlns:p14="http://schemas.microsoft.com/office/powerpoint/2010/main" val="1943847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4" name="Satura vietturis 3"/>
          <p:cNvSpPr>
            <a:spLocks noGrp="1"/>
          </p:cNvSpPr>
          <p:nvPr>
            <p:ph sz="half" idx="2"/>
          </p:nvPr>
        </p:nvSpPr>
        <p:spPr>
          <a:xfrm>
            <a:off x="839788" y="2505075"/>
            <a:ext cx="5157787"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6" name="Satura vietturis 5"/>
          <p:cNvSpPr>
            <a:spLocks noGrp="1"/>
          </p:cNvSpPr>
          <p:nvPr>
            <p:ph sz="quarter" idx="4"/>
          </p:nvPr>
        </p:nvSpPr>
        <p:spPr>
          <a:xfrm>
            <a:off x="6172200" y="2505075"/>
            <a:ext cx="5183188"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p:cNvSpPr>
            <a:spLocks noGrp="1"/>
          </p:cNvSpPr>
          <p:nvPr>
            <p:ph type="dt" sz="half" idx="10"/>
          </p:nvPr>
        </p:nvSpPr>
        <p:spPr/>
        <p:txBody>
          <a:bodyPr/>
          <a:lstStyle/>
          <a:p>
            <a:fld id="{1E297279-BED7-45FC-8013-223B5EBEFA80}" type="datetimeFigureOut">
              <a:rPr lang="lv-LV" smtClean="0"/>
              <a:t>13.10.2020</a:t>
            </a:fld>
            <a:endParaRPr lang="lv-LV"/>
          </a:p>
        </p:txBody>
      </p:sp>
      <p:sp>
        <p:nvSpPr>
          <p:cNvPr id="8" name="Kājenes vietturis 7"/>
          <p:cNvSpPr>
            <a:spLocks noGrp="1"/>
          </p:cNvSpPr>
          <p:nvPr>
            <p:ph type="ftr" sz="quarter" idx="11"/>
          </p:nvPr>
        </p:nvSpPr>
        <p:spPr/>
        <p:txBody>
          <a:bodyPr/>
          <a:lstStyle/>
          <a:p>
            <a:endParaRPr lang="lv-LV"/>
          </a:p>
        </p:txBody>
      </p:sp>
      <p:sp>
        <p:nvSpPr>
          <p:cNvPr id="9" name="Slaida numura vietturis 8"/>
          <p:cNvSpPr>
            <a:spLocks noGrp="1"/>
          </p:cNvSpPr>
          <p:nvPr>
            <p:ph type="sldNum" sz="quarter" idx="12"/>
          </p:nvPr>
        </p:nvSpPr>
        <p:spPr/>
        <p:txBody>
          <a:bodyPr/>
          <a:lstStyle/>
          <a:p>
            <a:fld id="{3AB54C66-2D3E-4E01-8D03-1FF3CD5D2EE9}" type="slidenum">
              <a:rPr lang="lv-LV" smtClean="0"/>
              <a:t>‹#›</a:t>
            </a:fld>
            <a:endParaRPr lang="lv-LV"/>
          </a:p>
        </p:txBody>
      </p:sp>
    </p:spTree>
    <p:extLst>
      <p:ext uri="{BB962C8B-B14F-4D97-AF65-F5344CB8AC3E}">
        <p14:creationId xmlns:p14="http://schemas.microsoft.com/office/powerpoint/2010/main" val="1040954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Datuma vietturis 2"/>
          <p:cNvSpPr>
            <a:spLocks noGrp="1"/>
          </p:cNvSpPr>
          <p:nvPr>
            <p:ph type="dt" sz="half" idx="10"/>
          </p:nvPr>
        </p:nvSpPr>
        <p:spPr/>
        <p:txBody>
          <a:bodyPr/>
          <a:lstStyle/>
          <a:p>
            <a:fld id="{1E297279-BED7-45FC-8013-223B5EBEFA80}" type="datetimeFigureOut">
              <a:rPr lang="lv-LV" smtClean="0"/>
              <a:t>13.10.2020</a:t>
            </a:fld>
            <a:endParaRPr lang="lv-LV"/>
          </a:p>
        </p:txBody>
      </p:sp>
      <p:sp>
        <p:nvSpPr>
          <p:cNvPr id="4" name="Kājenes vietturis 3"/>
          <p:cNvSpPr>
            <a:spLocks noGrp="1"/>
          </p:cNvSpPr>
          <p:nvPr>
            <p:ph type="ftr" sz="quarter" idx="11"/>
          </p:nvPr>
        </p:nvSpPr>
        <p:spPr/>
        <p:txBody>
          <a:bodyPr/>
          <a:lstStyle/>
          <a:p>
            <a:endParaRPr lang="lv-LV"/>
          </a:p>
        </p:txBody>
      </p:sp>
      <p:sp>
        <p:nvSpPr>
          <p:cNvPr id="5" name="Slaida numura vietturis 4"/>
          <p:cNvSpPr>
            <a:spLocks noGrp="1"/>
          </p:cNvSpPr>
          <p:nvPr>
            <p:ph type="sldNum" sz="quarter" idx="12"/>
          </p:nvPr>
        </p:nvSpPr>
        <p:spPr/>
        <p:txBody>
          <a:bodyPr/>
          <a:lstStyle/>
          <a:p>
            <a:fld id="{3AB54C66-2D3E-4E01-8D03-1FF3CD5D2EE9}" type="slidenum">
              <a:rPr lang="lv-LV" smtClean="0"/>
              <a:t>‹#›</a:t>
            </a:fld>
            <a:endParaRPr lang="lv-LV"/>
          </a:p>
        </p:txBody>
      </p:sp>
    </p:spTree>
    <p:extLst>
      <p:ext uri="{BB962C8B-B14F-4D97-AF65-F5344CB8AC3E}">
        <p14:creationId xmlns:p14="http://schemas.microsoft.com/office/powerpoint/2010/main" val="260182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p>
            <a:fld id="{1E297279-BED7-45FC-8013-223B5EBEFA80}" type="datetimeFigureOut">
              <a:rPr lang="lv-LV" smtClean="0"/>
              <a:t>13.10.2020</a:t>
            </a:fld>
            <a:endParaRPr lang="lv-LV"/>
          </a:p>
        </p:txBody>
      </p:sp>
      <p:sp>
        <p:nvSpPr>
          <p:cNvPr id="3" name="Kājenes vietturis 2"/>
          <p:cNvSpPr>
            <a:spLocks noGrp="1"/>
          </p:cNvSpPr>
          <p:nvPr>
            <p:ph type="ftr" sz="quarter" idx="11"/>
          </p:nvPr>
        </p:nvSpPr>
        <p:spPr/>
        <p:txBody>
          <a:bodyPr/>
          <a:lstStyle/>
          <a:p>
            <a:endParaRPr lang="lv-LV"/>
          </a:p>
        </p:txBody>
      </p:sp>
      <p:sp>
        <p:nvSpPr>
          <p:cNvPr id="4" name="Slaida numura vietturis 3"/>
          <p:cNvSpPr>
            <a:spLocks noGrp="1"/>
          </p:cNvSpPr>
          <p:nvPr>
            <p:ph type="sldNum" sz="quarter" idx="12"/>
          </p:nvPr>
        </p:nvSpPr>
        <p:spPr/>
        <p:txBody>
          <a:bodyPr/>
          <a:lstStyle/>
          <a:p>
            <a:fld id="{3AB54C66-2D3E-4E01-8D03-1FF3CD5D2EE9}" type="slidenum">
              <a:rPr lang="lv-LV" smtClean="0"/>
              <a:t>‹#›</a:t>
            </a:fld>
            <a:endParaRPr lang="lv-LV"/>
          </a:p>
        </p:txBody>
      </p:sp>
    </p:spTree>
    <p:extLst>
      <p:ext uri="{BB962C8B-B14F-4D97-AF65-F5344CB8AC3E}">
        <p14:creationId xmlns:p14="http://schemas.microsoft.com/office/powerpoint/2010/main" val="1940425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p:cNvSpPr>
            <a:spLocks noGrp="1"/>
          </p:cNvSpPr>
          <p:nvPr>
            <p:ph type="dt" sz="half" idx="10"/>
          </p:nvPr>
        </p:nvSpPr>
        <p:spPr/>
        <p:txBody>
          <a:bodyPr/>
          <a:lstStyle/>
          <a:p>
            <a:fld id="{1E297279-BED7-45FC-8013-223B5EBEFA80}" type="datetimeFigureOut">
              <a:rPr lang="lv-LV" smtClean="0"/>
              <a:t>13.10.2020</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3AB54C66-2D3E-4E01-8D03-1FF3CD5D2EE9}" type="slidenum">
              <a:rPr lang="lv-LV" smtClean="0"/>
              <a:t>‹#›</a:t>
            </a:fld>
            <a:endParaRPr lang="lv-LV"/>
          </a:p>
        </p:txBody>
      </p:sp>
    </p:spTree>
    <p:extLst>
      <p:ext uri="{BB962C8B-B14F-4D97-AF65-F5344CB8AC3E}">
        <p14:creationId xmlns:p14="http://schemas.microsoft.com/office/powerpoint/2010/main" val="2264279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p:cNvSpPr>
            <a:spLocks noGrp="1"/>
          </p:cNvSpPr>
          <p:nvPr>
            <p:ph type="dt" sz="half" idx="10"/>
          </p:nvPr>
        </p:nvSpPr>
        <p:spPr/>
        <p:txBody>
          <a:bodyPr/>
          <a:lstStyle/>
          <a:p>
            <a:fld id="{1E297279-BED7-45FC-8013-223B5EBEFA80}" type="datetimeFigureOut">
              <a:rPr lang="lv-LV" smtClean="0"/>
              <a:t>13.10.2020</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3AB54C66-2D3E-4E01-8D03-1FF3CD5D2EE9}" type="slidenum">
              <a:rPr lang="lv-LV" smtClean="0"/>
              <a:t>‹#›</a:t>
            </a:fld>
            <a:endParaRPr lang="lv-LV"/>
          </a:p>
        </p:txBody>
      </p:sp>
    </p:spTree>
    <p:extLst>
      <p:ext uri="{BB962C8B-B14F-4D97-AF65-F5344CB8AC3E}">
        <p14:creationId xmlns:p14="http://schemas.microsoft.com/office/powerpoint/2010/main" val="3848369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297279-BED7-45FC-8013-223B5EBEFA80}" type="datetimeFigureOut">
              <a:rPr lang="lv-LV" smtClean="0"/>
              <a:t>13.10.2020</a:t>
            </a:fld>
            <a:endParaRPr lang="lv-LV"/>
          </a:p>
        </p:txBody>
      </p:sp>
      <p:sp>
        <p:nvSpPr>
          <p:cNvPr id="5" name="Kājenes vietturi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B54C66-2D3E-4E01-8D03-1FF3CD5D2EE9}" type="slidenum">
              <a:rPr lang="lv-LV" smtClean="0"/>
              <a:t>‹#›</a:t>
            </a:fld>
            <a:endParaRPr lang="lv-LV"/>
          </a:p>
        </p:txBody>
      </p:sp>
    </p:spTree>
    <p:extLst>
      <p:ext uri="{BB962C8B-B14F-4D97-AF65-F5344CB8AC3E}">
        <p14:creationId xmlns:p14="http://schemas.microsoft.com/office/powerpoint/2010/main" val="3142884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54157" y="2753360"/>
            <a:ext cx="10310191" cy="2560320"/>
          </a:xfrm>
        </p:spPr>
        <p:txBody>
          <a:bodyPr>
            <a:noAutofit/>
          </a:bodyPr>
          <a:lstStyle/>
          <a:p>
            <a:r>
              <a:rPr lang="lv-LV" altLang="en-US" dirty="0">
                <a:solidFill>
                  <a:srgbClr val="CC0000"/>
                </a:solidFill>
                <a:latin typeface="+mj-lt"/>
                <a:ea typeface="+mj-ea"/>
                <a:cs typeface="Times New Roman" pitchFamily="18" charset="0"/>
              </a:rPr>
              <a:t>Vienkāršotās izmaksas</a:t>
            </a:r>
            <a:br>
              <a:rPr lang="lv-LV" altLang="en-US" dirty="0">
                <a:solidFill>
                  <a:srgbClr val="CC0000"/>
                </a:solidFill>
                <a:latin typeface="+mj-lt"/>
                <a:ea typeface="+mj-ea"/>
                <a:cs typeface="Times New Roman" pitchFamily="18" charset="0"/>
              </a:rPr>
            </a:br>
            <a:r>
              <a:rPr lang="lv-LV" altLang="en-US" dirty="0">
                <a:solidFill>
                  <a:srgbClr val="CC0000"/>
                </a:solidFill>
                <a:latin typeface="+mj-lt"/>
                <a:ea typeface="+mj-ea"/>
                <a:cs typeface="Times New Roman" pitchFamily="18" charset="0"/>
              </a:rPr>
              <a:t>LEADER pieejas administrēšanā</a:t>
            </a:r>
            <a:br>
              <a:rPr lang="lv-LV" altLang="en-US" dirty="0">
                <a:solidFill>
                  <a:srgbClr val="CC0000"/>
                </a:solidFill>
                <a:latin typeface="+mj-lt"/>
                <a:ea typeface="+mj-ea"/>
                <a:cs typeface="Times New Roman" pitchFamily="18" charset="0"/>
              </a:rPr>
            </a:br>
            <a:r>
              <a:rPr lang="lv-LV" altLang="en-US" sz="2800" b="0" dirty="0">
                <a:latin typeface="+mj-lt"/>
                <a:ea typeface="+mj-ea"/>
                <a:cs typeface="Times New Roman" pitchFamily="18" charset="0"/>
              </a:rPr>
              <a:t>Latvijas Lauku attīstības programmā 2014.-2020.</a:t>
            </a:r>
            <a:br>
              <a:rPr lang="lv-LV" altLang="en-US" sz="2800" b="0" dirty="0">
                <a:latin typeface="+mj-lt"/>
                <a:ea typeface="+mj-ea"/>
                <a:cs typeface="Times New Roman" pitchFamily="18" charset="0"/>
              </a:rPr>
            </a:br>
            <a:r>
              <a:rPr lang="lv-LV" altLang="en-US" sz="2800" b="0" dirty="0">
                <a:latin typeface="+mj-lt"/>
                <a:ea typeface="+mj-ea"/>
                <a:cs typeface="Times New Roman" pitchFamily="18" charset="0"/>
              </a:rPr>
              <a:t>Pārejas periodā (2021. un 2022.gadam) un</a:t>
            </a:r>
            <a:br>
              <a:rPr lang="lv-LV" altLang="en-US" sz="2800" b="0" dirty="0">
                <a:latin typeface="+mj-lt"/>
                <a:ea typeface="+mj-ea"/>
                <a:cs typeface="Times New Roman" pitchFamily="18" charset="0"/>
              </a:rPr>
            </a:br>
            <a:r>
              <a:rPr lang="lv-LV" altLang="en-US" sz="2800" b="0" dirty="0">
                <a:latin typeface="+mj-lt"/>
                <a:ea typeface="+mj-ea"/>
                <a:cs typeface="Times New Roman" pitchFamily="18" charset="0"/>
              </a:rPr>
              <a:t>Kopējās lauksaimniecības politikā 2020.+</a:t>
            </a:r>
            <a:br>
              <a:rPr lang="lv-LV" altLang="en-US" sz="2400" dirty="0">
                <a:solidFill>
                  <a:srgbClr val="CC0000"/>
                </a:solidFill>
                <a:latin typeface="+mj-lt"/>
                <a:ea typeface="+mj-ea"/>
                <a:cs typeface="Times New Roman" pitchFamily="18" charset="0"/>
              </a:rPr>
            </a:br>
            <a:endParaRPr lang="en-GB" altLang="en-US" sz="2400" dirty="0">
              <a:solidFill>
                <a:srgbClr val="CC0000"/>
              </a:solidFill>
              <a:latin typeface="+mj-lt"/>
              <a:ea typeface="+mj-ea"/>
              <a:cs typeface="Times New Roman" pitchFamily="18" charset="0"/>
            </a:endParaRPr>
          </a:p>
        </p:txBody>
      </p:sp>
      <p:sp>
        <p:nvSpPr>
          <p:cNvPr id="3" name="Teksta vietturis 2"/>
          <p:cNvSpPr>
            <a:spLocks noGrp="1"/>
          </p:cNvSpPr>
          <p:nvPr>
            <p:ph type="body" sz="quarter" idx="11"/>
          </p:nvPr>
        </p:nvSpPr>
        <p:spPr>
          <a:xfrm>
            <a:off x="2209800" y="6165304"/>
            <a:ext cx="7772400" cy="360040"/>
          </a:xfrm>
        </p:spPr>
        <p:txBody>
          <a:bodyPr>
            <a:normAutofit/>
          </a:bodyPr>
          <a:lstStyle/>
          <a:p>
            <a:r>
              <a:rPr lang="lv-LV" dirty="0">
                <a:solidFill>
                  <a:schemeClr val="bg1">
                    <a:lumMod val="50000"/>
                  </a:schemeClr>
                </a:solidFill>
                <a:latin typeface="Segoe UI Light" panose="020B0502040204020203" pitchFamily="34" charset="0"/>
                <a:cs typeface="Segoe UI Light" panose="020B0502040204020203" pitchFamily="34" charset="0"/>
              </a:rPr>
              <a:t>14.10.2020.</a:t>
            </a:r>
          </a:p>
        </p:txBody>
      </p:sp>
      <p:pic>
        <p:nvPicPr>
          <p:cNvPr id="4" name="Picture 21"/>
          <p:cNvPicPr/>
          <p:nvPr/>
        </p:nvPicPr>
        <p:blipFill>
          <a:blip r:embed="rId3">
            <a:extLst>
              <a:ext uri="{28A0092B-C50C-407E-A947-70E740481C1C}">
                <a14:useLocalDpi xmlns:a14="http://schemas.microsoft.com/office/drawing/2010/main" val="0"/>
              </a:ext>
            </a:extLst>
          </a:blip>
          <a:stretch>
            <a:fillRect/>
          </a:stretch>
        </p:blipFill>
        <p:spPr>
          <a:xfrm>
            <a:off x="3167961" y="5506585"/>
            <a:ext cx="1800225" cy="540385"/>
          </a:xfrm>
          <a:prstGeom prst="rect">
            <a:avLst/>
          </a:prstGeom>
        </p:spPr>
      </p:pic>
      <p:pic>
        <p:nvPicPr>
          <p:cNvPr id="5" name="Picture 22"/>
          <p:cNvPicPr/>
          <p:nvPr/>
        </p:nvPicPr>
        <p:blipFill>
          <a:blip r:embed="rId4">
            <a:extLst>
              <a:ext uri="{28A0092B-C50C-407E-A947-70E740481C1C}">
                <a14:useLocalDpi xmlns:a14="http://schemas.microsoft.com/office/drawing/2010/main" val="0"/>
              </a:ext>
            </a:extLst>
          </a:blip>
          <a:stretch>
            <a:fillRect/>
          </a:stretch>
        </p:blipFill>
        <p:spPr>
          <a:xfrm>
            <a:off x="5319753" y="5506585"/>
            <a:ext cx="2706370" cy="563245"/>
          </a:xfrm>
          <a:prstGeom prst="rect">
            <a:avLst/>
          </a:prstGeom>
        </p:spPr>
      </p:pic>
    </p:spTree>
    <p:extLst>
      <p:ext uri="{BB962C8B-B14F-4D97-AF65-F5344CB8AC3E}">
        <p14:creationId xmlns:p14="http://schemas.microsoft.com/office/powerpoint/2010/main" val="1796573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2AC7748-28CF-4BF7-B9C2-B6DDADBDA938}"/>
              </a:ext>
            </a:extLst>
          </p:cNvPr>
          <p:cNvGraphicFramePr>
            <a:graphicFrameLocks noGrp="1"/>
          </p:cNvGraphicFramePr>
          <p:nvPr>
            <p:ph idx="1"/>
            <p:extLst>
              <p:ext uri="{D42A27DB-BD31-4B8C-83A1-F6EECF244321}">
                <p14:modId xmlns:p14="http://schemas.microsoft.com/office/powerpoint/2010/main" val="204159038"/>
              </p:ext>
            </p:extLst>
          </p:nvPr>
        </p:nvGraphicFramePr>
        <p:xfrm>
          <a:off x="838200" y="125333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58F6B7EC-A70B-45F2-AF5C-36FD431F9074}"/>
              </a:ext>
            </a:extLst>
          </p:cNvPr>
          <p:cNvSpPr txBox="1"/>
          <p:nvPr/>
        </p:nvSpPr>
        <p:spPr>
          <a:xfrm>
            <a:off x="1921926" y="3244334"/>
            <a:ext cx="8202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Calibri" panose="020F0502020204030204"/>
                <a:ea typeface="+mn-ea"/>
                <a:cs typeface="+mn-cs"/>
              </a:rPr>
              <a:t>2020.</a:t>
            </a:r>
          </a:p>
        </p:txBody>
      </p:sp>
      <p:sp>
        <p:nvSpPr>
          <p:cNvPr id="6" name="TextBox 5">
            <a:extLst>
              <a:ext uri="{FF2B5EF4-FFF2-40B4-BE49-F238E27FC236}">
                <a16:creationId xmlns:a16="http://schemas.microsoft.com/office/drawing/2014/main" id="{383CE21C-98D4-47B6-96D4-8C330F32DA0A}"/>
              </a:ext>
            </a:extLst>
          </p:cNvPr>
          <p:cNvSpPr txBox="1"/>
          <p:nvPr/>
        </p:nvSpPr>
        <p:spPr>
          <a:xfrm>
            <a:off x="4879542" y="3105834"/>
            <a:ext cx="71045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Calibri" panose="020F0502020204030204"/>
                <a:ea typeface="+mn-ea"/>
                <a:cs typeface="+mn-cs"/>
              </a:rPr>
              <a:t>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Calibri" panose="020F0502020204030204"/>
                <a:ea typeface="+mn-ea"/>
                <a:cs typeface="+mn-cs"/>
              </a:rPr>
              <a:t>2022.</a:t>
            </a:r>
          </a:p>
        </p:txBody>
      </p:sp>
      <p:sp>
        <p:nvSpPr>
          <p:cNvPr id="7" name="TextBox 6">
            <a:extLst>
              <a:ext uri="{FF2B5EF4-FFF2-40B4-BE49-F238E27FC236}">
                <a16:creationId xmlns:a16="http://schemas.microsoft.com/office/drawing/2014/main" id="{3085CA50-4F06-427D-A3E9-9F9571B26F8F}"/>
              </a:ext>
            </a:extLst>
          </p:cNvPr>
          <p:cNvSpPr txBox="1"/>
          <p:nvPr/>
        </p:nvSpPr>
        <p:spPr>
          <a:xfrm>
            <a:off x="8115068" y="3244333"/>
            <a:ext cx="7136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Calibri" panose="020F0502020204030204"/>
                <a:ea typeface="+mn-ea"/>
                <a:cs typeface="+mn-cs"/>
              </a:rPr>
              <a:t>2023.</a:t>
            </a:r>
          </a:p>
        </p:txBody>
      </p:sp>
      <p:pic>
        <p:nvPicPr>
          <p:cNvPr id="10" name="Picture 2">
            <a:extLst>
              <a:ext uri="{FF2B5EF4-FFF2-40B4-BE49-F238E27FC236}">
                <a16:creationId xmlns:a16="http://schemas.microsoft.com/office/drawing/2014/main" id="{726F0E25-57C1-44C8-9BF7-379F81679A0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1460504" cy="1709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2347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a 2">
            <a:extLst>
              <a:ext uri="{FF2B5EF4-FFF2-40B4-BE49-F238E27FC236}">
                <a16:creationId xmlns:a16="http://schemas.microsoft.com/office/drawing/2014/main" id="{D2AE0824-39FA-4414-B0FD-3858A848CA08}"/>
              </a:ext>
            </a:extLst>
          </p:cNvPr>
          <p:cNvGrpSpPr/>
          <p:nvPr/>
        </p:nvGrpSpPr>
        <p:grpSpPr>
          <a:xfrm>
            <a:off x="209468" y="1027906"/>
            <a:ext cx="2858536" cy="3922911"/>
            <a:chOff x="1222375" y="1511214"/>
            <a:chExt cx="3683211" cy="4930836"/>
          </a:xfrm>
          <a:solidFill>
            <a:schemeClr val="accent6">
              <a:lumMod val="40000"/>
              <a:lumOff val="60000"/>
            </a:schemeClr>
          </a:solidFill>
        </p:grpSpPr>
        <p:sp>
          <p:nvSpPr>
            <p:cNvPr id="5" name="Rectangle 4">
              <a:extLst>
                <a:ext uri="{FF2B5EF4-FFF2-40B4-BE49-F238E27FC236}">
                  <a16:creationId xmlns:a16="http://schemas.microsoft.com/office/drawing/2014/main" id="{81DFAEDF-DE63-4433-83BF-37D96ADCB88F}"/>
                </a:ext>
              </a:extLst>
            </p:cNvPr>
            <p:cNvSpPr/>
            <p:nvPr/>
          </p:nvSpPr>
          <p:spPr>
            <a:xfrm>
              <a:off x="1229252" y="1511214"/>
              <a:ext cx="3657449" cy="863777"/>
            </a:xfrm>
            <a:prstGeom prst="rect">
              <a:avLst/>
            </a:prstGeom>
            <a:solidFill>
              <a:schemeClr val="accent2">
                <a:lumMod val="60000"/>
                <a:lumOff val="4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lv-LV" altLang="lv-LV" sz="1600" dirty="0">
                  <a:solidFill>
                    <a:schemeClr val="tx1"/>
                  </a:solidFill>
                  <a:cs typeface="Arial" panose="020B0604020202020204" pitchFamily="34" charset="0"/>
                </a:rPr>
                <a:t>Vietējās ekonomikas stiprināšanas iniciatīvas </a:t>
              </a:r>
            </a:p>
            <a:p>
              <a:pPr algn="ctr">
                <a:defRPr/>
              </a:pPr>
              <a:r>
                <a:rPr lang="lv-LV" altLang="lv-LV" sz="1600" dirty="0">
                  <a:solidFill>
                    <a:schemeClr val="tx1"/>
                  </a:solidFill>
                  <a:cs typeface="Arial" panose="020B0604020202020204" pitchFamily="34" charset="0"/>
                </a:rPr>
                <a:t>(</a:t>
              </a:r>
              <a:r>
                <a:rPr lang="lv-LV" altLang="lv-LV" sz="1600" i="1" dirty="0">
                  <a:solidFill>
                    <a:schemeClr val="tx1"/>
                  </a:solidFill>
                  <a:cs typeface="Arial" panose="020B0604020202020204" pitchFamily="34" charset="0"/>
                </a:rPr>
                <a:t>vismaz 50%</a:t>
              </a:r>
              <a:r>
                <a:rPr lang="lv-LV" altLang="lv-LV" sz="1600" dirty="0">
                  <a:solidFill>
                    <a:schemeClr val="tx1"/>
                  </a:solidFill>
                  <a:cs typeface="Arial" panose="020B0604020202020204" pitchFamily="34" charset="0"/>
                </a:rPr>
                <a:t>)</a:t>
              </a:r>
            </a:p>
          </p:txBody>
        </p:sp>
        <p:cxnSp>
          <p:nvCxnSpPr>
            <p:cNvPr id="7" name="Straight Connector 6">
              <a:extLst>
                <a:ext uri="{FF2B5EF4-FFF2-40B4-BE49-F238E27FC236}">
                  <a16:creationId xmlns:a16="http://schemas.microsoft.com/office/drawing/2014/main" id="{B6C1597E-489B-4F23-8EA2-AF7F75654F0C}"/>
                </a:ext>
              </a:extLst>
            </p:cNvPr>
            <p:cNvCxnSpPr/>
            <p:nvPr/>
          </p:nvCxnSpPr>
          <p:spPr>
            <a:xfrm>
              <a:off x="1222375" y="2363788"/>
              <a:ext cx="46038" cy="3819525"/>
            </a:xfrm>
            <a:prstGeom prst="line">
              <a:avLst/>
            </a:prstGeom>
            <a:grpFill/>
            <a:ln>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5CD6A44-9CF1-4011-9DC2-12596CEA8F20}"/>
                </a:ext>
              </a:extLst>
            </p:cNvPr>
            <p:cNvSpPr/>
            <p:nvPr/>
          </p:nvSpPr>
          <p:spPr>
            <a:xfrm>
              <a:off x="1785938" y="2417763"/>
              <a:ext cx="3119648" cy="1065409"/>
            </a:xfrm>
            <a:prstGeom prst="rect">
              <a:avLst/>
            </a:prstGeom>
            <a:solidFill>
              <a:schemeClr val="accent4">
                <a:lumMod val="20000"/>
                <a:lumOff val="8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lv-LV" altLang="lv-LV" sz="1400" dirty="0">
                  <a:solidFill>
                    <a:schemeClr val="tx1"/>
                  </a:solidFill>
                  <a:cs typeface="Arial" panose="020B0604020202020204" pitchFamily="34" charset="0"/>
                </a:rPr>
                <a:t>Nelauksaimnieciskās uzņēmējdarbības </a:t>
              </a:r>
            </a:p>
            <a:p>
              <a:pPr algn="ctr">
                <a:defRPr/>
              </a:pPr>
              <a:r>
                <a:rPr lang="lv-LV" altLang="lv-LV" sz="1400" dirty="0">
                  <a:solidFill>
                    <a:schemeClr val="tx1"/>
                  </a:solidFill>
                  <a:cs typeface="Arial" panose="020B0604020202020204" pitchFamily="34" charset="0"/>
                </a:rPr>
                <a:t>radīšana, attīstība, </a:t>
              </a:r>
              <a:r>
                <a:rPr lang="lv-LV" altLang="lv-LV" sz="1400" dirty="0" err="1">
                  <a:solidFill>
                    <a:schemeClr val="tx1"/>
                  </a:solidFill>
                  <a:cs typeface="Arial" panose="020B0604020202020204" pitchFamily="34" charset="0"/>
                </a:rPr>
                <a:t>tsk.,tūrisms</a:t>
              </a:r>
              <a:r>
                <a:rPr lang="lv-LV" altLang="lv-LV" sz="1400" dirty="0">
                  <a:solidFill>
                    <a:schemeClr val="tx1"/>
                  </a:solidFill>
                  <a:cs typeface="Arial" panose="020B0604020202020204" pitchFamily="34" charset="0"/>
                </a:rPr>
                <a:t> </a:t>
              </a:r>
            </a:p>
          </p:txBody>
        </p:sp>
        <p:cxnSp>
          <p:nvCxnSpPr>
            <p:cNvPr id="9" name="Straight Arrow Connector 8">
              <a:extLst>
                <a:ext uri="{FF2B5EF4-FFF2-40B4-BE49-F238E27FC236}">
                  <a16:creationId xmlns:a16="http://schemas.microsoft.com/office/drawing/2014/main" id="{D1A91CCE-891C-48AE-8447-B1722FFE8548}"/>
                </a:ext>
              </a:extLst>
            </p:cNvPr>
            <p:cNvCxnSpPr/>
            <p:nvPr/>
          </p:nvCxnSpPr>
          <p:spPr>
            <a:xfrm>
              <a:off x="1238250" y="2971800"/>
              <a:ext cx="457200" cy="0"/>
            </a:xfrm>
            <a:prstGeom prst="straightConnector1">
              <a:avLst/>
            </a:prstGeom>
            <a:grpFill/>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F0B9F80-9691-4078-B633-ADAD3FDADDBB}"/>
                </a:ext>
              </a:extLst>
            </p:cNvPr>
            <p:cNvSpPr/>
            <p:nvPr/>
          </p:nvSpPr>
          <p:spPr>
            <a:xfrm>
              <a:off x="1785938" y="3586163"/>
              <a:ext cx="3116904" cy="843548"/>
            </a:xfrm>
            <a:prstGeom prst="rect">
              <a:avLst/>
            </a:prstGeom>
            <a:solidFill>
              <a:schemeClr val="accent4">
                <a:lumMod val="20000"/>
                <a:lumOff val="8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lv-LV" altLang="lv-LV" sz="1400" dirty="0">
                  <a:solidFill>
                    <a:srgbClr val="000000"/>
                  </a:solidFill>
                  <a:cs typeface="Arial" panose="020B0604020202020204" pitchFamily="34" charset="0"/>
                </a:rPr>
                <a:t>Lauksaimniecības produktu pārstrāde </a:t>
              </a:r>
            </a:p>
          </p:txBody>
        </p:sp>
        <p:cxnSp>
          <p:nvCxnSpPr>
            <p:cNvPr id="11" name="Straight Arrow Connector 10">
              <a:extLst>
                <a:ext uri="{FF2B5EF4-FFF2-40B4-BE49-F238E27FC236}">
                  <a16:creationId xmlns:a16="http://schemas.microsoft.com/office/drawing/2014/main" id="{312E0AB4-2E71-497E-A8DA-D62F93376CD3}"/>
                </a:ext>
              </a:extLst>
            </p:cNvPr>
            <p:cNvCxnSpPr/>
            <p:nvPr/>
          </p:nvCxnSpPr>
          <p:spPr>
            <a:xfrm>
              <a:off x="1222375" y="4144963"/>
              <a:ext cx="457200" cy="0"/>
            </a:xfrm>
            <a:prstGeom prst="straightConnector1">
              <a:avLst/>
            </a:prstGeom>
            <a:grpFill/>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16B0597-2E1D-4289-BE1B-E01D9D13F58F}"/>
                </a:ext>
              </a:extLst>
            </p:cNvPr>
            <p:cNvCxnSpPr/>
            <p:nvPr/>
          </p:nvCxnSpPr>
          <p:spPr>
            <a:xfrm>
              <a:off x="1238250" y="5173663"/>
              <a:ext cx="457200" cy="0"/>
            </a:xfrm>
            <a:prstGeom prst="straightConnector1">
              <a:avLst/>
            </a:prstGeom>
            <a:grpFill/>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F33E2F3-03A1-43F6-87E3-28CF1D492FA1}"/>
                </a:ext>
              </a:extLst>
            </p:cNvPr>
            <p:cNvSpPr/>
            <p:nvPr/>
          </p:nvSpPr>
          <p:spPr>
            <a:xfrm>
              <a:off x="1808162" y="4635501"/>
              <a:ext cx="3094680" cy="843548"/>
            </a:xfrm>
            <a:prstGeom prst="rect">
              <a:avLst/>
            </a:prstGeom>
            <a:solidFill>
              <a:schemeClr val="accent4">
                <a:lumMod val="20000"/>
                <a:lumOff val="8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lv-LV" altLang="lv-LV" sz="1400" dirty="0">
                  <a:solidFill>
                    <a:srgbClr val="000000"/>
                  </a:solidFill>
                  <a:cs typeface="Arial" panose="020B0604020202020204" pitchFamily="34" charset="0"/>
                </a:rPr>
                <a:t>Tirdzniecības vietas izveide/labiekārtošana</a:t>
              </a:r>
            </a:p>
            <a:p>
              <a:pPr algn="ctr">
                <a:defRPr/>
              </a:pPr>
              <a:endParaRPr lang="lv-LV" altLang="lv-LV" sz="1100" dirty="0">
                <a:solidFill>
                  <a:srgbClr val="000000"/>
                </a:solidFill>
                <a:cs typeface="Arial" panose="020B0604020202020204" pitchFamily="34" charset="0"/>
              </a:endParaRPr>
            </a:p>
          </p:txBody>
        </p:sp>
        <p:cxnSp>
          <p:nvCxnSpPr>
            <p:cNvPr id="14" name="Straight Arrow Connector 13">
              <a:extLst>
                <a:ext uri="{FF2B5EF4-FFF2-40B4-BE49-F238E27FC236}">
                  <a16:creationId xmlns:a16="http://schemas.microsoft.com/office/drawing/2014/main" id="{D87EB3F2-265B-41F8-83FC-221205847F35}"/>
                </a:ext>
              </a:extLst>
            </p:cNvPr>
            <p:cNvCxnSpPr/>
            <p:nvPr/>
          </p:nvCxnSpPr>
          <p:spPr>
            <a:xfrm>
              <a:off x="1268413" y="6183313"/>
              <a:ext cx="457200" cy="0"/>
            </a:xfrm>
            <a:prstGeom prst="straightConnector1">
              <a:avLst/>
            </a:prstGeom>
            <a:grpFill/>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30093BD-0890-413A-BAA6-4E90C30E945D}"/>
                </a:ext>
              </a:extLst>
            </p:cNvPr>
            <p:cNvSpPr/>
            <p:nvPr/>
          </p:nvSpPr>
          <p:spPr>
            <a:xfrm>
              <a:off x="1808162" y="5557837"/>
              <a:ext cx="3094680" cy="884213"/>
            </a:xfrm>
            <a:prstGeom prst="rect">
              <a:avLst/>
            </a:prstGeom>
            <a:solidFill>
              <a:schemeClr val="accent4">
                <a:lumMod val="20000"/>
                <a:lumOff val="8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lv-LV" altLang="lv-LV" sz="1400" dirty="0">
                <a:solidFill>
                  <a:srgbClr val="000000"/>
                </a:solidFill>
                <a:cs typeface="Arial" panose="020B0604020202020204" pitchFamily="34" charset="0"/>
              </a:endParaRPr>
            </a:p>
            <a:p>
              <a:pPr algn="ctr">
                <a:defRPr/>
              </a:pPr>
              <a:r>
                <a:rPr lang="lv-LV" altLang="lv-LV" sz="1400" dirty="0">
                  <a:solidFill>
                    <a:srgbClr val="000000"/>
                  </a:solidFill>
                  <a:cs typeface="Arial" panose="020B0604020202020204" pitchFamily="34" charset="0"/>
                </a:rPr>
                <a:t>Darbinieku produktivitātes kāpināšana</a:t>
              </a:r>
            </a:p>
            <a:p>
              <a:pPr algn="ctr">
                <a:defRPr/>
              </a:pPr>
              <a:endParaRPr lang="lv-LV" altLang="lv-LV" sz="1050" dirty="0">
                <a:solidFill>
                  <a:srgbClr val="000000"/>
                </a:solidFill>
                <a:cs typeface="Arial" panose="020B0604020202020204" pitchFamily="34" charset="0"/>
              </a:endParaRPr>
            </a:p>
            <a:p>
              <a:pPr algn="ctr">
                <a:defRPr/>
              </a:pPr>
              <a:endParaRPr lang="lv-LV" altLang="lv-LV" sz="1400" dirty="0">
                <a:solidFill>
                  <a:srgbClr val="000000"/>
                </a:solidFill>
                <a:cs typeface="Arial" panose="020B0604020202020204" pitchFamily="34" charset="0"/>
              </a:endParaRPr>
            </a:p>
          </p:txBody>
        </p:sp>
      </p:grpSp>
      <p:graphicFrame>
        <p:nvGraphicFramePr>
          <p:cNvPr id="23" name="Satura vietturis 6">
            <a:extLst>
              <a:ext uri="{FF2B5EF4-FFF2-40B4-BE49-F238E27FC236}">
                <a16:creationId xmlns:a16="http://schemas.microsoft.com/office/drawing/2014/main" id="{4C4E0531-B71F-4826-B7CC-CA45B78EA23C}"/>
              </a:ext>
            </a:extLst>
          </p:cNvPr>
          <p:cNvGraphicFramePr>
            <a:graphicFrameLocks/>
          </p:cNvGraphicFramePr>
          <p:nvPr>
            <p:extLst>
              <p:ext uri="{D42A27DB-BD31-4B8C-83A1-F6EECF244321}">
                <p14:modId xmlns:p14="http://schemas.microsoft.com/office/powerpoint/2010/main" val="1908295305"/>
              </p:ext>
            </p:extLst>
          </p:nvPr>
        </p:nvGraphicFramePr>
        <p:xfrm>
          <a:off x="3316396" y="1007710"/>
          <a:ext cx="7591858" cy="3695467"/>
        </p:xfrm>
        <a:graphic>
          <a:graphicData uri="http://schemas.openxmlformats.org/drawingml/2006/table">
            <a:tbl>
              <a:tblPr firstRow="1" bandRow="1">
                <a:tableStyleId>{5C22544A-7EE6-4342-B048-85BDC9FD1C3A}</a:tableStyleId>
              </a:tblPr>
              <a:tblGrid>
                <a:gridCol w="3075073">
                  <a:extLst>
                    <a:ext uri="{9D8B030D-6E8A-4147-A177-3AD203B41FA5}">
                      <a16:colId xmlns:a16="http://schemas.microsoft.com/office/drawing/2014/main" val="20000"/>
                    </a:ext>
                  </a:extLst>
                </a:gridCol>
                <a:gridCol w="2332653">
                  <a:extLst>
                    <a:ext uri="{9D8B030D-6E8A-4147-A177-3AD203B41FA5}">
                      <a16:colId xmlns:a16="http://schemas.microsoft.com/office/drawing/2014/main" val="20002"/>
                    </a:ext>
                  </a:extLst>
                </a:gridCol>
                <a:gridCol w="2184132">
                  <a:extLst>
                    <a:ext uri="{9D8B030D-6E8A-4147-A177-3AD203B41FA5}">
                      <a16:colId xmlns:a16="http://schemas.microsoft.com/office/drawing/2014/main" val="20003"/>
                    </a:ext>
                  </a:extLst>
                </a:gridCol>
              </a:tblGrid>
              <a:tr h="7332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dirty="0">
                          <a:latin typeface="Calibri" panose="020F0502020204030204" pitchFamily="34" charset="0"/>
                        </a:rPr>
                        <a:t>Atbalsta pretendenti</a:t>
                      </a:r>
                    </a:p>
                    <a:p>
                      <a:pPr algn="ctr"/>
                      <a:endParaRPr lang="lv-LV" sz="1400" dirty="0">
                        <a:latin typeface="Calibri" panose="020F0502020204030204" pitchFamily="34" charset="0"/>
                      </a:endParaRPr>
                    </a:p>
                  </a:txBody>
                  <a:tcPr marL="91444" marR="91444" marT="45704" marB="45704" anchor="ctr">
                    <a:solidFill>
                      <a:srgbClr val="669900">
                        <a:alpha val="91000"/>
                      </a:srgbClr>
                    </a:solidFill>
                  </a:tcPr>
                </a:tc>
                <a:tc>
                  <a:txBody>
                    <a:bodyPr/>
                    <a:lstStyle/>
                    <a:p>
                      <a:pPr algn="ctr"/>
                      <a:r>
                        <a:rPr lang="lv-LV" sz="1400" dirty="0">
                          <a:latin typeface="Calibri" panose="020F0502020204030204" pitchFamily="34" charset="0"/>
                        </a:rPr>
                        <a:t>Atbalsta intensitāte</a:t>
                      </a:r>
                      <a:r>
                        <a:rPr lang="lv-LV" altLang="lv-LV" sz="2000" b="1" u="none" baseline="30000" dirty="0">
                          <a:solidFill>
                            <a:srgbClr val="C00000"/>
                          </a:solidFill>
                        </a:rPr>
                        <a:t>*</a:t>
                      </a:r>
                      <a:endParaRPr lang="lv-LV" sz="2000" baseline="30000" dirty="0">
                        <a:latin typeface="Calibri" panose="020F0502020204030204" pitchFamily="34" charset="0"/>
                      </a:endParaRPr>
                    </a:p>
                  </a:txBody>
                  <a:tcPr marL="91444" marR="91444" marT="45704" marB="45704" anchor="ctr">
                    <a:solidFill>
                      <a:srgbClr val="669900">
                        <a:alpha val="91000"/>
                      </a:srgbClr>
                    </a:solidFill>
                  </a:tcPr>
                </a:tc>
                <a:tc>
                  <a:txBody>
                    <a:bodyPr/>
                    <a:lstStyle/>
                    <a:p>
                      <a:pPr algn="ctr"/>
                      <a:r>
                        <a:rPr lang="lv-LV" altLang="lv-LV" sz="1400" b="1" u="none" dirty="0"/>
                        <a:t>Viena projekta maksimālā attiecināmo </a:t>
                      </a:r>
                    </a:p>
                    <a:p>
                      <a:pPr algn="ctr"/>
                      <a:r>
                        <a:rPr lang="lv-LV" altLang="lv-LV" sz="1400" b="1" u="none" dirty="0"/>
                        <a:t>izmaksu summa </a:t>
                      </a:r>
                      <a:r>
                        <a:rPr lang="lv-LV" altLang="lv-LV" sz="1400" b="1" u="none" baseline="30000" dirty="0">
                          <a:solidFill>
                            <a:srgbClr val="C00000"/>
                          </a:solidFill>
                        </a:rPr>
                        <a:t>*</a:t>
                      </a:r>
                      <a:endParaRPr lang="lv-LV" sz="1400" u="none" baseline="30000" dirty="0">
                        <a:solidFill>
                          <a:srgbClr val="C00000"/>
                        </a:solidFill>
                        <a:latin typeface="Calibri" panose="020F0502020204030204" pitchFamily="34" charset="0"/>
                      </a:endParaRPr>
                    </a:p>
                  </a:txBody>
                  <a:tcPr marL="91444" marR="91444" marT="45704" marB="45704" anchor="ctr">
                    <a:solidFill>
                      <a:srgbClr val="669900">
                        <a:alpha val="91000"/>
                      </a:srgbClr>
                    </a:solidFill>
                  </a:tcPr>
                </a:tc>
                <a:extLst>
                  <a:ext uri="{0D108BD9-81ED-4DB2-BD59-A6C34878D82A}">
                    <a16:rowId xmlns:a16="http://schemas.microsoft.com/office/drawing/2014/main" val="10000"/>
                  </a:ext>
                </a:extLst>
              </a:tr>
              <a:tr h="841847">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lv-LV" sz="1400" kern="1200" dirty="0">
                          <a:solidFill>
                            <a:schemeClr val="dk1"/>
                          </a:solidFill>
                          <a:latin typeface="Calibri" panose="020F0502020204030204" pitchFamily="34" charset="0"/>
                          <a:ea typeface="+mn-ea"/>
                          <a:cs typeface="+mn-cs"/>
                        </a:rPr>
                        <a:t>Uzņēmējdarbības uzsākšanai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lv-LV" sz="1400" kern="1200" dirty="0">
                          <a:solidFill>
                            <a:schemeClr val="dk1"/>
                          </a:solidFill>
                          <a:latin typeface="Calibri" panose="020F0502020204030204" pitchFamily="34" charset="0"/>
                          <a:ea typeface="+mn-ea"/>
                          <a:cs typeface="+mn-cs"/>
                        </a:rPr>
                        <a:t>(vienkāršotās izmaksas)</a:t>
                      </a:r>
                    </a:p>
                  </a:txBody>
                  <a:tcPr marL="91444" marR="91444" marT="45704" marB="45704" anchor="ctr">
                    <a:solidFill>
                      <a:srgbClr val="669900">
                        <a:alpha val="91000"/>
                      </a:srgbClr>
                    </a:solidFill>
                  </a:tcPr>
                </a:tc>
                <a:tc>
                  <a:txBody>
                    <a:bodyPr/>
                    <a:lstStyle/>
                    <a:p>
                      <a:pPr marL="285750" marR="0" lvl="0" indent="-285750" algn="just" defTabSz="939575"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lv-LV" sz="1400" b="1" kern="1200" dirty="0">
                          <a:solidFill>
                            <a:schemeClr val="dk1"/>
                          </a:solidFill>
                          <a:latin typeface="Calibri" panose="020F0502020204030204" pitchFamily="34" charset="0"/>
                          <a:ea typeface="+mn-ea"/>
                          <a:cs typeface="+mn-cs"/>
                        </a:rPr>
                        <a:t>vienreizējs maksājums </a:t>
                      </a:r>
                    </a:p>
                    <a:p>
                      <a:pPr marL="0" marR="0" lvl="0" indent="0" algn="just" defTabSz="939575" rtl="0" eaLnBrk="1" fontAlgn="auto" latinLnBrk="0" hangingPunct="1">
                        <a:lnSpc>
                          <a:spcPct val="100000"/>
                        </a:lnSpc>
                        <a:spcBef>
                          <a:spcPts val="0"/>
                        </a:spcBef>
                        <a:spcAft>
                          <a:spcPts val="0"/>
                        </a:spcAft>
                        <a:buClrTx/>
                        <a:buSzTx/>
                        <a:buFont typeface="Wingdings" panose="05000000000000000000" pitchFamily="2" charset="2"/>
                        <a:buNone/>
                        <a:tabLst/>
                        <a:defRPr/>
                      </a:pPr>
                      <a:r>
                        <a:rPr lang="lv-LV" sz="1400" b="1" kern="1200" dirty="0">
                          <a:solidFill>
                            <a:schemeClr val="dk1"/>
                          </a:solidFill>
                          <a:latin typeface="Calibri" panose="020F0502020204030204" pitchFamily="34" charset="0"/>
                          <a:ea typeface="+mn-ea"/>
                          <a:cs typeface="+mn-cs"/>
                        </a:rPr>
                        <a:t>       (</a:t>
                      </a:r>
                      <a:r>
                        <a:rPr lang="lv-LV" sz="1400" b="1" i="1" kern="1200" dirty="0" err="1">
                          <a:solidFill>
                            <a:schemeClr val="dk1"/>
                          </a:solidFill>
                          <a:latin typeface="Calibri" panose="020F0502020204030204" pitchFamily="34" charset="0"/>
                          <a:ea typeface="+mn-ea"/>
                          <a:cs typeface="+mn-cs"/>
                        </a:rPr>
                        <a:t>lump</a:t>
                      </a:r>
                      <a:r>
                        <a:rPr lang="lv-LV" sz="1400" b="1" i="1" kern="1200" dirty="0">
                          <a:solidFill>
                            <a:schemeClr val="dk1"/>
                          </a:solidFill>
                          <a:latin typeface="Calibri" panose="020F0502020204030204" pitchFamily="34" charset="0"/>
                          <a:ea typeface="+mn-ea"/>
                          <a:cs typeface="+mn-cs"/>
                        </a:rPr>
                        <a:t> sum</a:t>
                      </a:r>
                      <a:r>
                        <a:rPr lang="lv-LV" sz="1400" b="1" kern="1200" dirty="0">
                          <a:solidFill>
                            <a:schemeClr val="dk1"/>
                          </a:solidFill>
                          <a:latin typeface="Calibri" panose="020F0502020204030204" pitchFamily="34" charset="0"/>
                          <a:ea typeface="+mn-ea"/>
                          <a:cs typeface="+mn-cs"/>
                        </a:rPr>
                        <a:t>)</a:t>
                      </a:r>
                    </a:p>
                  </a:txBody>
                  <a:tcPr marL="91444" marR="91444" marT="45704" marB="45704" anchor="ctr">
                    <a:solidFill>
                      <a:srgbClr val="669900">
                        <a:alpha val="91000"/>
                      </a:srgbClr>
                    </a:solidFill>
                  </a:tcPr>
                </a:tc>
                <a:tc>
                  <a:txBody>
                    <a:bodyPr/>
                    <a:lstStyle/>
                    <a:p>
                      <a:pPr marL="285750" indent="-285750">
                        <a:buFont typeface="Wingdings" panose="05000000000000000000" pitchFamily="2" charset="2"/>
                        <a:buChar char="Ø"/>
                      </a:pPr>
                      <a:r>
                        <a:rPr lang="lv-LV" sz="1400" b="1" dirty="0">
                          <a:latin typeface="Calibri" panose="020F0502020204030204" pitchFamily="34" charset="0"/>
                        </a:rPr>
                        <a:t>5 000 EUR</a:t>
                      </a:r>
                    </a:p>
                  </a:txBody>
                  <a:tcPr marL="91444" marR="91444" marT="45704" marB="45704" anchor="ctr">
                    <a:solidFill>
                      <a:srgbClr val="669900">
                        <a:alpha val="91000"/>
                      </a:srgbClr>
                    </a:solidFill>
                  </a:tcPr>
                </a:tc>
                <a:extLst>
                  <a:ext uri="{0D108BD9-81ED-4DB2-BD59-A6C34878D82A}">
                    <a16:rowId xmlns:a16="http://schemas.microsoft.com/office/drawing/2014/main" val="10001"/>
                  </a:ext>
                </a:extLst>
              </a:tr>
              <a:tr h="637414">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lv-LV" sz="1400" kern="1200" dirty="0">
                          <a:solidFill>
                            <a:schemeClr val="dk1"/>
                          </a:solidFill>
                          <a:latin typeface="Calibri" panose="020F0502020204030204" pitchFamily="34" charset="0"/>
                          <a:ea typeface="+mn-ea"/>
                          <a:cs typeface="+mn-cs"/>
                        </a:rPr>
                        <a:t>Uzņēmēji ar apgrozījumu līdz 150 000 EUR/gadā</a:t>
                      </a:r>
                    </a:p>
                  </a:txBody>
                  <a:tcPr marL="91444" marR="91444" marT="45704" marB="45704" anchor="ctr">
                    <a:solidFill>
                      <a:srgbClr val="669900">
                        <a:alpha val="91000"/>
                      </a:srgbClr>
                    </a:solidFill>
                  </a:tcPr>
                </a:tc>
                <a:tc>
                  <a:txBody>
                    <a:bodyPr/>
                    <a:lstStyle/>
                    <a:p>
                      <a:pPr marL="285750" marR="0" lvl="0" indent="-285750" algn="l" defTabSz="939575"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lv-LV" altLang="lv-LV" sz="1400" b="1" kern="1200" dirty="0">
                          <a:solidFill>
                            <a:schemeClr val="dk1"/>
                          </a:solidFill>
                          <a:latin typeface="Calibri" panose="020F0502020204030204" pitchFamily="34" charset="0"/>
                          <a:ea typeface="+mn-ea"/>
                          <a:cs typeface="+mn-cs"/>
                        </a:rPr>
                        <a:t>40%</a:t>
                      </a:r>
                    </a:p>
                  </a:txBody>
                  <a:tcPr marL="91444" marR="91444" marT="45704" marB="45704" anchor="ctr">
                    <a:solidFill>
                      <a:srgbClr val="669900">
                        <a:alpha val="91000"/>
                      </a:srgbClr>
                    </a:solidFill>
                  </a:tcPr>
                </a:tc>
                <a:tc>
                  <a:txBody>
                    <a:bodyPr/>
                    <a:lstStyle/>
                    <a:p>
                      <a:pPr marL="285750" indent="-285750">
                        <a:buFont typeface="Wingdings" panose="05000000000000000000" pitchFamily="2" charset="2"/>
                        <a:buChar char="Ø"/>
                      </a:pPr>
                      <a:r>
                        <a:rPr lang="lv-LV" altLang="lv-LV" sz="1400" b="1" dirty="0">
                          <a:latin typeface="Calibri" panose="020F0502020204030204" pitchFamily="34" charset="0"/>
                        </a:rPr>
                        <a:t>līdz 200 000 EUR</a:t>
                      </a:r>
                      <a:endParaRPr lang="lv-LV" sz="1400" dirty="0">
                        <a:latin typeface="Calibri" panose="020F0502020204030204" pitchFamily="34" charset="0"/>
                      </a:endParaRPr>
                    </a:p>
                  </a:txBody>
                  <a:tcPr marL="91444" marR="91444" marT="45704" marB="45704" anchor="ctr">
                    <a:solidFill>
                      <a:srgbClr val="669900">
                        <a:alpha val="91000"/>
                      </a:srgbClr>
                    </a:solidFill>
                  </a:tcPr>
                </a:tc>
                <a:extLst>
                  <a:ext uri="{0D108BD9-81ED-4DB2-BD59-A6C34878D82A}">
                    <a16:rowId xmlns:a16="http://schemas.microsoft.com/office/drawing/2014/main" val="489657312"/>
                  </a:ext>
                </a:extLst>
              </a:tr>
              <a:tr h="637414">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lv-LV" sz="1400" kern="1200" dirty="0">
                          <a:solidFill>
                            <a:schemeClr val="dk1"/>
                          </a:solidFill>
                          <a:latin typeface="Calibri" panose="020F0502020204030204" pitchFamily="34" charset="0"/>
                          <a:ea typeface="+mn-ea"/>
                          <a:cs typeface="+mn-cs"/>
                        </a:rPr>
                        <a:t>Kooperatīvās sabiedrības</a:t>
                      </a:r>
                    </a:p>
                  </a:txBody>
                  <a:tcPr marL="91444" marR="91444" marT="45704" marB="45704" anchor="ctr">
                    <a:solidFill>
                      <a:srgbClr val="669900">
                        <a:alpha val="91000"/>
                      </a:srgbClr>
                    </a:solidFill>
                  </a:tcPr>
                </a:tc>
                <a:tc>
                  <a:txBody>
                    <a:bodyPr/>
                    <a:lstStyle/>
                    <a:p>
                      <a:pPr marL="285750" marR="0" lvl="0" indent="-285750" algn="l" defTabSz="939575"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lv-LV" altLang="lv-LV" sz="1400" b="1" kern="1200" dirty="0">
                          <a:solidFill>
                            <a:schemeClr val="dk1"/>
                          </a:solidFill>
                          <a:latin typeface="Calibri" panose="020F0502020204030204" pitchFamily="34" charset="0"/>
                          <a:ea typeface="+mn-ea"/>
                          <a:cs typeface="+mn-cs"/>
                        </a:rPr>
                        <a:t>40%</a:t>
                      </a:r>
                      <a:endParaRPr lang="lv-LV" sz="1400" kern="1200" dirty="0">
                        <a:solidFill>
                          <a:schemeClr val="dk1"/>
                        </a:solidFill>
                        <a:latin typeface="Calibri" panose="020F0502020204030204" pitchFamily="34" charset="0"/>
                        <a:ea typeface="+mn-ea"/>
                        <a:cs typeface="+mn-cs"/>
                      </a:endParaRPr>
                    </a:p>
                  </a:txBody>
                  <a:tcPr marL="91444" marR="91444" marT="45704" marB="45704" anchor="ctr">
                    <a:solidFill>
                      <a:srgbClr val="669900">
                        <a:alpha val="91000"/>
                      </a:srgb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lv-LV" altLang="lv-LV" sz="1400" b="1" dirty="0">
                          <a:latin typeface="Calibri" panose="020F0502020204030204" pitchFamily="34" charset="0"/>
                        </a:rPr>
                        <a:t>līdz 200 000 EUR</a:t>
                      </a:r>
                      <a:endParaRPr lang="lv-LV" sz="1400" b="1" kern="1200" dirty="0">
                        <a:solidFill>
                          <a:schemeClr val="dk1"/>
                        </a:solidFill>
                        <a:latin typeface="Calibri" panose="020F0502020204030204" pitchFamily="34" charset="0"/>
                        <a:ea typeface="+mn-ea"/>
                        <a:cs typeface="+mn-cs"/>
                      </a:endParaRPr>
                    </a:p>
                  </a:txBody>
                  <a:tcPr marL="91444" marR="91444" marT="45704" marB="45704" anchor="ctr">
                    <a:solidFill>
                      <a:srgbClr val="669900">
                        <a:alpha val="91000"/>
                      </a:srgbClr>
                    </a:solidFill>
                  </a:tcPr>
                </a:tc>
                <a:extLst>
                  <a:ext uri="{0D108BD9-81ED-4DB2-BD59-A6C34878D82A}">
                    <a16:rowId xmlns:a16="http://schemas.microsoft.com/office/drawing/2014/main" val="2154550702"/>
                  </a:ext>
                </a:extLst>
              </a:tr>
              <a:tr h="845574">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lv-LV" sz="1400" kern="1200" dirty="0">
                          <a:solidFill>
                            <a:schemeClr val="dk1"/>
                          </a:solidFill>
                          <a:latin typeface="Calibri" panose="020F0502020204030204" pitchFamily="34" charset="0"/>
                          <a:ea typeface="+mn-ea"/>
                          <a:cs typeface="+mn-cs"/>
                        </a:rPr>
                        <a:t>Pašvaldības (tirdzniecības vietas izveide, kopprojekts ar uzņēmēju)</a:t>
                      </a:r>
                    </a:p>
                  </a:txBody>
                  <a:tcPr marL="91444" marR="91444" marT="45704" marB="45704" anchor="ctr">
                    <a:solidFill>
                      <a:srgbClr val="669900">
                        <a:alpha val="91000"/>
                      </a:srgbClr>
                    </a:solidFill>
                  </a:tcPr>
                </a:tc>
                <a:tc>
                  <a:txBody>
                    <a:bodyPr/>
                    <a:lstStyle/>
                    <a:p>
                      <a:pPr marL="285750" marR="0" lvl="0" indent="-285750" algn="l" defTabSz="939575"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lv-LV" sz="1400" b="1" kern="1200" dirty="0">
                          <a:solidFill>
                            <a:schemeClr val="dk1"/>
                          </a:solidFill>
                          <a:latin typeface="Calibri" panose="020F0502020204030204" pitchFamily="34" charset="0"/>
                          <a:ea typeface="+mn-ea"/>
                          <a:cs typeface="+mn-cs"/>
                        </a:rPr>
                        <a:t>40</a:t>
                      </a:r>
                      <a:r>
                        <a:rPr lang="lv-LV" altLang="lv-LV" sz="1400" b="1" kern="1200" dirty="0">
                          <a:solidFill>
                            <a:schemeClr val="dk1"/>
                          </a:solidFill>
                          <a:latin typeface="Calibri" panose="020F0502020204030204" pitchFamily="34" charset="0"/>
                          <a:ea typeface="+mn-ea"/>
                          <a:cs typeface="+mn-cs"/>
                        </a:rPr>
                        <a:t>%</a:t>
                      </a:r>
                      <a:endParaRPr lang="lv-LV" sz="1400" b="1" kern="1200" dirty="0">
                        <a:solidFill>
                          <a:schemeClr val="dk1"/>
                        </a:solidFill>
                        <a:latin typeface="Calibri" panose="020F0502020204030204" pitchFamily="34" charset="0"/>
                        <a:ea typeface="+mn-ea"/>
                        <a:cs typeface="+mn-cs"/>
                      </a:endParaRPr>
                    </a:p>
                  </a:txBody>
                  <a:tcPr marL="91444" marR="91444" marT="45704" marB="45704" anchor="ctr">
                    <a:solidFill>
                      <a:srgbClr val="669900">
                        <a:alpha val="91000"/>
                      </a:srgb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lv-LV" altLang="lv-LV" sz="1400" b="1" dirty="0">
                          <a:latin typeface="Calibri" panose="020F0502020204030204" pitchFamily="34" charset="0"/>
                        </a:rPr>
                        <a:t>līdz 200 000 EUR</a:t>
                      </a:r>
                      <a:endParaRPr lang="lv-LV" sz="1400" b="1" kern="1200" dirty="0">
                        <a:solidFill>
                          <a:schemeClr val="dk1"/>
                        </a:solidFill>
                        <a:latin typeface="Calibri" panose="020F0502020204030204" pitchFamily="34" charset="0"/>
                        <a:ea typeface="+mn-ea"/>
                        <a:cs typeface="+mn-cs"/>
                      </a:endParaRPr>
                    </a:p>
                  </a:txBody>
                  <a:tcPr marL="91444" marR="91444" marT="45704" marB="45704" anchor="ctr">
                    <a:solidFill>
                      <a:srgbClr val="669900">
                        <a:alpha val="91000"/>
                      </a:srgbClr>
                    </a:solidFill>
                  </a:tcPr>
                </a:tc>
                <a:extLst>
                  <a:ext uri="{0D108BD9-81ED-4DB2-BD59-A6C34878D82A}">
                    <a16:rowId xmlns:a16="http://schemas.microsoft.com/office/drawing/2014/main" val="3367991921"/>
                  </a:ext>
                </a:extLst>
              </a:tr>
            </a:tbl>
          </a:graphicData>
        </a:graphic>
      </p:graphicFrame>
      <p:sp>
        <p:nvSpPr>
          <p:cNvPr id="24" name="Rectangle 23">
            <a:extLst>
              <a:ext uri="{FF2B5EF4-FFF2-40B4-BE49-F238E27FC236}">
                <a16:creationId xmlns:a16="http://schemas.microsoft.com/office/drawing/2014/main" id="{F23ADBC6-FDFE-470C-A0A8-587407149217}"/>
              </a:ext>
            </a:extLst>
          </p:cNvPr>
          <p:cNvSpPr/>
          <p:nvPr/>
        </p:nvSpPr>
        <p:spPr>
          <a:xfrm>
            <a:off x="209468" y="5194056"/>
            <a:ext cx="11318433" cy="1323439"/>
          </a:xfrm>
          <a:prstGeom prst="rect">
            <a:avLst/>
          </a:prstGeom>
        </p:spPr>
        <p:txBody>
          <a:bodyPr wrap="square">
            <a:spAutoFit/>
          </a:bodyPr>
          <a:lstStyle/>
          <a:p>
            <a:pPr algn="just"/>
            <a:r>
              <a:rPr lang="lv-LV" sz="2000" dirty="0">
                <a:latin typeface="Times New Roman" panose="02020603050405020304" pitchFamily="18" charset="0"/>
                <a:cs typeface="Times New Roman" panose="02020603050405020304" pitchFamily="18" charset="0"/>
              </a:rPr>
              <a:t>1. Vienkāršotā izmaksa </a:t>
            </a:r>
            <a:r>
              <a:rPr lang="lv-LV" sz="2000" b="1" dirty="0">
                <a:solidFill>
                  <a:schemeClr val="accent1"/>
                </a:solidFill>
                <a:latin typeface="Times New Roman" panose="02020603050405020304" pitchFamily="18" charset="0"/>
                <a:cs typeface="Times New Roman" panose="02020603050405020304" pitchFamily="18" charset="0"/>
              </a:rPr>
              <a:t>“Vienotas likmes finansējums projektu sagatavošanas izmaksām”</a:t>
            </a:r>
            <a:r>
              <a:rPr lang="lv-LV" sz="2000" dirty="0">
                <a:latin typeface="Times New Roman" panose="02020603050405020304" pitchFamily="18" charset="0"/>
                <a:cs typeface="Times New Roman" panose="02020603050405020304" pitchFamily="18" charset="0"/>
              </a:rPr>
              <a:t>;</a:t>
            </a:r>
          </a:p>
          <a:p>
            <a:pPr algn="just"/>
            <a:r>
              <a:rPr lang="lv-LV" altLang="lv-LV" sz="2000" dirty="0">
                <a:latin typeface="Times New Roman" panose="02020603050405020304" pitchFamily="18" charset="0"/>
                <a:cs typeface="Times New Roman" panose="02020603050405020304" pitchFamily="18" charset="0"/>
              </a:rPr>
              <a:t>2. Tehnikas un būvniecības katalogi </a:t>
            </a:r>
          </a:p>
          <a:p>
            <a:pPr algn="just"/>
            <a:r>
              <a:rPr lang="lv-LV" altLang="lv-LV" sz="2000" dirty="0">
                <a:latin typeface="Times New Roman" panose="02020603050405020304" pitchFamily="18" charset="0"/>
                <a:cs typeface="Times New Roman" panose="02020603050405020304" pitchFamily="18" charset="0"/>
              </a:rPr>
              <a:t>3. Vienkāršotā izmaksa </a:t>
            </a:r>
            <a:r>
              <a:rPr lang="lv-LV" altLang="lv-LV" sz="2000" b="1" dirty="0">
                <a:solidFill>
                  <a:schemeClr val="accent1"/>
                </a:solidFill>
                <a:latin typeface="Times New Roman" panose="02020603050405020304" pitchFamily="18" charset="0"/>
                <a:cs typeface="Times New Roman" panose="02020603050405020304" pitchFamily="18" charset="0"/>
              </a:rPr>
              <a:t>“Vienreizējs maksājums – uzņēmējdarbības uzsākšanai, saskaņā ar sabiedrības virzītas vietējās attīstības stratēģiju”</a:t>
            </a:r>
            <a:r>
              <a:rPr lang="lv-LV" altLang="lv-LV" sz="2000" dirty="0">
                <a:latin typeface="Times New Roman" panose="02020603050405020304" pitchFamily="18" charset="0"/>
                <a:cs typeface="Times New Roman" panose="02020603050405020304" pitchFamily="18" charset="0"/>
              </a:rPr>
              <a:t>, atbalsta apjoms vienam projektam 5 000 </a:t>
            </a:r>
            <a:r>
              <a:rPr lang="lv-LV" altLang="lv-LV" sz="2000" dirty="0" err="1">
                <a:latin typeface="Times New Roman" panose="02020603050405020304" pitchFamily="18" charset="0"/>
                <a:cs typeface="Times New Roman" panose="02020603050405020304" pitchFamily="18" charset="0"/>
              </a:rPr>
              <a:t>euro</a:t>
            </a:r>
            <a:r>
              <a:rPr lang="lv-LV" altLang="lv-LV" sz="2000" dirty="0">
                <a:latin typeface="Times New Roman" panose="02020603050405020304" pitchFamily="18" charset="0"/>
                <a:cs typeface="Times New Roman" panose="02020603050405020304" pitchFamily="18" charset="0"/>
              </a:rPr>
              <a:t>. </a:t>
            </a:r>
          </a:p>
        </p:txBody>
      </p:sp>
      <p:sp>
        <p:nvSpPr>
          <p:cNvPr id="25" name="Title 24">
            <a:extLst>
              <a:ext uri="{FF2B5EF4-FFF2-40B4-BE49-F238E27FC236}">
                <a16:creationId xmlns:a16="http://schemas.microsoft.com/office/drawing/2014/main" id="{27B2C825-0581-4834-8CF4-C3604739FC09}"/>
              </a:ext>
            </a:extLst>
          </p:cNvPr>
          <p:cNvSpPr txBox="1">
            <a:spLocks noGrp="1"/>
          </p:cNvSpPr>
          <p:nvPr>
            <p:ph type="title"/>
          </p:nvPr>
        </p:nvSpPr>
        <p:spPr>
          <a:xfrm>
            <a:off x="818535" y="-21626"/>
            <a:ext cx="10252587" cy="978729"/>
          </a:xfrm>
          <a:prstGeom prst="rect">
            <a:avLst/>
          </a:prstGeom>
          <a:noFill/>
        </p:spPr>
        <p:txBody>
          <a:bodyPr wrap="square" rtlCol="0">
            <a:spAutoFit/>
          </a:bodyPr>
          <a:lstStyle/>
          <a:p>
            <a:pPr algn="ctr" defTabSz="914400">
              <a:lnSpc>
                <a:spcPct val="90000"/>
              </a:lnSpc>
              <a:spcBef>
                <a:spcPct val="0"/>
              </a:spcBef>
            </a:pPr>
            <a:r>
              <a:rPr lang="lv-LV" sz="3200" b="1" cap="all" dirty="0">
                <a:solidFill>
                  <a:srgbClr val="CC0000"/>
                </a:solidFill>
                <a:latin typeface="+mj-lt"/>
                <a:ea typeface="+mj-ea"/>
                <a:cs typeface="Times New Roman" pitchFamily="18" charset="0"/>
              </a:rPr>
              <a:t>1. </a:t>
            </a:r>
            <a:r>
              <a:rPr lang="lv-LV" sz="3200" b="1" dirty="0">
                <a:solidFill>
                  <a:srgbClr val="CC0000"/>
                </a:solidFill>
                <a:latin typeface="+mj-lt"/>
                <a:ea typeface="+mj-ea"/>
                <a:cs typeface="Times New Roman" pitchFamily="18" charset="0"/>
              </a:rPr>
              <a:t>Vienkāršoto izmaksu piemērošana aktivitātei «Vietējās</a:t>
            </a:r>
            <a:r>
              <a:rPr lang="lv-LV" sz="3200" b="1" cap="all" dirty="0">
                <a:solidFill>
                  <a:srgbClr val="CC0000"/>
                </a:solidFill>
                <a:latin typeface="+mj-lt"/>
                <a:ea typeface="+mj-ea"/>
                <a:cs typeface="Times New Roman" pitchFamily="18" charset="0"/>
              </a:rPr>
              <a:t> ekonomikas stiprināšanas iniciatīvas»</a:t>
            </a:r>
          </a:p>
        </p:txBody>
      </p:sp>
    </p:spTree>
    <p:extLst>
      <p:ext uri="{BB962C8B-B14F-4D97-AF65-F5344CB8AC3E}">
        <p14:creationId xmlns:p14="http://schemas.microsoft.com/office/powerpoint/2010/main" val="969879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2">
            <a:extLst>
              <a:ext uri="{FF2B5EF4-FFF2-40B4-BE49-F238E27FC236}">
                <a16:creationId xmlns:a16="http://schemas.microsoft.com/office/drawing/2014/main" id="{E85211BB-2728-4932-B522-ED28FAD0CFEA}"/>
              </a:ext>
            </a:extLst>
          </p:cNvPr>
          <p:cNvGrpSpPr/>
          <p:nvPr/>
        </p:nvGrpSpPr>
        <p:grpSpPr>
          <a:xfrm>
            <a:off x="446443" y="837463"/>
            <a:ext cx="2645697" cy="3613752"/>
            <a:chOff x="5019674" y="1475190"/>
            <a:chExt cx="3408969" cy="5000904"/>
          </a:xfrm>
          <a:solidFill>
            <a:schemeClr val="accent6">
              <a:lumMod val="40000"/>
              <a:lumOff val="60000"/>
            </a:schemeClr>
          </a:solidFill>
        </p:grpSpPr>
        <p:sp>
          <p:nvSpPr>
            <p:cNvPr id="4" name="Rectangle 3">
              <a:extLst>
                <a:ext uri="{FF2B5EF4-FFF2-40B4-BE49-F238E27FC236}">
                  <a16:creationId xmlns:a16="http://schemas.microsoft.com/office/drawing/2014/main" id="{0F78E16A-D757-4C39-A4BC-AC9B07BB9D9B}"/>
                </a:ext>
              </a:extLst>
            </p:cNvPr>
            <p:cNvSpPr/>
            <p:nvPr/>
          </p:nvSpPr>
          <p:spPr>
            <a:xfrm>
              <a:off x="5019674" y="1475190"/>
              <a:ext cx="3366277" cy="942526"/>
            </a:xfrm>
            <a:prstGeom prst="rect">
              <a:avLst/>
            </a:prstGeom>
            <a:solidFill>
              <a:schemeClr val="accent2">
                <a:lumMod val="60000"/>
                <a:lumOff val="4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lv-LV" altLang="lv-LV" sz="1600" dirty="0">
                  <a:solidFill>
                    <a:schemeClr val="tx1"/>
                  </a:solidFill>
                  <a:cs typeface="Arial" panose="020B0604020202020204" pitchFamily="34" charset="0"/>
                </a:rPr>
                <a:t>Vietas potenciāla attīstības iniciatīvas</a:t>
              </a:r>
            </a:p>
          </p:txBody>
        </p:sp>
        <p:cxnSp>
          <p:nvCxnSpPr>
            <p:cNvPr id="14" name="Straight Arrow Connector 13">
              <a:extLst>
                <a:ext uri="{FF2B5EF4-FFF2-40B4-BE49-F238E27FC236}">
                  <a16:creationId xmlns:a16="http://schemas.microsoft.com/office/drawing/2014/main" id="{E91E0B42-D5BD-4065-9F1B-B5D4A69A7EE6}"/>
                </a:ext>
              </a:extLst>
            </p:cNvPr>
            <p:cNvCxnSpPr>
              <a:cxnSpLocks/>
            </p:cNvCxnSpPr>
            <p:nvPr/>
          </p:nvCxnSpPr>
          <p:spPr>
            <a:xfrm>
              <a:off x="5056188" y="3284538"/>
              <a:ext cx="319864" cy="0"/>
            </a:xfrm>
            <a:prstGeom prst="straightConnector1">
              <a:avLst/>
            </a:prstGeom>
            <a:grpFill/>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8C6C970-7828-4369-AF5D-E939BFDD8C99}"/>
                </a:ext>
              </a:extLst>
            </p:cNvPr>
            <p:cNvSpPr/>
            <p:nvPr/>
          </p:nvSpPr>
          <p:spPr>
            <a:xfrm>
              <a:off x="5369270" y="2470699"/>
              <a:ext cx="3016681" cy="1369392"/>
            </a:xfrm>
            <a:prstGeom prst="rect">
              <a:avLst/>
            </a:prstGeom>
            <a:solidFill>
              <a:schemeClr val="accent4">
                <a:lumMod val="20000"/>
                <a:lumOff val="8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lv-LV" altLang="lv-LV" sz="1400" dirty="0">
                  <a:solidFill>
                    <a:srgbClr val="000000"/>
                  </a:solidFill>
                  <a:cs typeface="Arial" panose="020B0604020202020204" pitchFamily="34" charset="0"/>
                </a:rPr>
                <a:t>Teritorijas </a:t>
              </a:r>
            </a:p>
            <a:p>
              <a:pPr algn="ctr">
                <a:defRPr/>
              </a:pPr>
              <a:r>
                <a:rPr lang="lv-LV" altLang="lv-LV" sz="1400" dirty="0">
                  <a:solidFill>
                    <a:srgbClr val="000000"/>
                  </a:solidFill>
                  <a:cs typeface="Arial" panose="020B0604020202020204" pitchFamily="34" charset="0"/>
                </a:rPr>
                <a:t>sakārtošana pakalpojumu pieejamībai, kvalitātei un sasniedzamībai, t.sk.:</a:t>
              </a:r>
            </a:p>
            <a:p>
              <a:pPr algn="ctr">
                <a:defRPr/>
              </a:pPr>
              <a:endParaRPr lang="lv-LV" altLang="lv-LV" sz="1400" dirty="0">
                <a:solidFill>
                  <a:srgbClr val="FF0000"/>
                </a:solidFill>
                <a:cs typeface="Arial" panose="020B0604020202020204" pitchFamily="34" charset="0"/>
              </a:endParaRPr>
            </a:p>
          </p:txBody>
        </p:sp>
        <p:sp>
          <p:nvSpPr>
            <p:cNvPr id="16" name="Rectangle 15">
              <a:extLst>
                <a:ext uri="{FF2B5EF4-FFF2-40B4-BE49-F238E27FC236}">
                  <a16:creationId xmlns:a16="http://schemas.microsoft.com/office/drawing/2014/main" id="{976561F8-591B-4E47-9944-608BA847882C}"/>
                </a:ext>
              </a:extLst>
            </p:cNvPr>
            <p:cNvSpPr/>
            <p:nvPr/>
          </p:nvSpPr>
          <p:spPr>
            <a:xfrm>
              <a:off x="5359070" y="3556896"/>
              <a:ext cx="3019426" cy="1006475"/>
            </a:xfrm>
            <a:prstGeom prst="rect">
              <a:avLst/>
            </a:prstGeom>
            <a:solidFill>
              <a:schemeClr val="accent4">
                <a:lumMod val="20000"/>
                <a:lumOff val="8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lv-LV" altLang="lv-LV" sz="1400" dirty="0">
                  <a:solidFill>
                    <a:schemeClr val="tx1"/>
                  </a:solidFill>
                  <a:cs typeface="Arial" panose="020B0604020202020204" pitchFamily="34" charset="0"/>
                </a:rPr>
                <a:t>Dabas un kultūras objektu sakārtošana</a:t>
              </a:r>
            </a:p>
          </p:txBody>
        </p:sp>
        <p:cxnSp>
          <p:nvCxnSpPr>
            <p:cNvPr id="17" name="Straight Arrow Connector 16">
              <a:extLst>
                <a:ext uri="{FF2B5EF4-FFF2-40B4-BE49-F238E27FC236}">
                  <a16:creationId xmlns:a16="http://schemas.microsoft.com/office/drawing/2014/main" id="{0C306194-0156-43C5-A18C-436A62D89A60}"/>
                </a:ext>
              </a:extLst>
            </p:cNvPr>
            <p:cNvCxnSpPr>
              <a:cxnSpLocks/>
            </p:cNvCxnSpPr>
            <p:nvPr/>
          </p:nvCxnSpPr>
          <p:spPr>
            <a:xfrm>
              <a:off x="5087085" y="5287530"/>
              <a:ext cx="331660" cy="0"/>
            </a:xfrm>
            <a:prstGeom prst="straightConnector1">
              <a:avLst/>
            </a:prstGeom>
            <a:grpFill/>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9E15F2E-17F2-4392-B901-6E5E56BA3C79}"/>
                </a:ext>
              </a:extLst>
            </p:cNvPr>
            <p:cNvCxnSpPr>
              <a:cxnSpLocks/>
            </p:cNvCxnSpPr>
            <p:nvPr/>
          </p:nvCxnSpPr>
          <p:spPr>
            <a:xfrm>
              <a:off x="5022850" y="2093913"/>
              <a:ext cx="32982" cy="4382181"/>
            </a:xfrm>
            <a:prstGeom prst="line">
              <a:avLst/>
            </a:prstGeom>
            <a:grpFill/>
            <a:ln>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252D989-24FB-42D7-B25E-65BCE1C03A2F}"/>
                </a:ext>
              </a:extLst>
            </p:cNvPr>
            <p:cNvSpPr/>
            <p:nvPr/>
          </p:nvSpPr>
          <p:spPr>
            <a:xfrm>
              <a:off x="5418744" y="4792911"/>
              <a:ext cx="3009899" cy="996950"/>
            </a:xfrm>
            <a:prstGeom prst="rect">
              <a:avLst/>
            </a:prstGeom>
            <a:solidFill>
              <a:schemeClr val="accent4">
                <a:lumMod val="20000"/>
                <a:lumOff val="8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lv-LV" altLang="lv-LV" sz="1400" dirty="0">
                  <a:solidFill>
                    <a:schemeClr val="tx1"/>
                  </a:solidFill>
                  <a:cs typeface="Arial" panose="020B0604020202020204" pitchFamily="34" charset="0"/>
                </a:rPr>
                <a:t>Sabiedrisko aktivitāšu dažādošana</a:t>
              </a:r>
            </a:p>
          </p:txBody>
        </p:sp>
      </p:grpSp>
      <p:sp>
        <p:nvSpPr>
          <p:cNvPr id="20" name="Rectangle 19">
            <a:extLst>
              <a:ext uri="{FF2B5EF4-FFF2-40B4-BE49-F238E27FC236}">
                <a16:creationId xmlns:a16="http://schemas.microsoft.com/office/drawing/2014/main" id="{2C81F69F-30E5-45DC-8834-FA7895AD5938}"/>
              </a:ext>
            </a:extLst>
          </p:cNvPr>
          <p:cNvSpPr/>
          <p:nvPr/>
        </p:nvSpPr>
        <p:spPr>
          <a:xfrm>
            <a:off x="720395" y="4018248"/>
            <a:ext cx="2335980" cy="793161"/>
          </a:xfrm>
          <a:prstGeom prst="rect">
            <a:avLst/>
          </a:prstGeom>
          <a:solidFill>
            <a:schemeClr val="accent4">
              <a:lumMod val="20000"/>
              <a:lumOff val="8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lv-LV" altLang="lv-LV" sz="1400" dirty="0" err="1">
                <a:solidFill>
                  <a:schemeClr val="tx1"/>
                </a:solidFill>
                <a:cs typeface="Arial" panose="020B0604020202020204" pitchFamily="34" charset="0"/>
              </a:rPr>
              <a:t>Starpteritoriālā</a:t>
            </a:r>
            <a:r>
              <a:rPr lang="lv-LV" altLang="lv-LV" sz="1400" dirty="0">
                <a:solidFill>
                  <a:schemeClr val="tx1"/>
                </a:solidFill>
                <a:cs typeface="Arial" panose="020B0604020202020204" pitchFamily="34" charset="0"/>
              </a:rPr>
              <a:t> un starpvalstu sadarbība</a:t>
            </a:r>
          </a:p>
        </p:txBody>
      </p:sp>
      <p:cxnSp>
        <p:nvCxnSpPr>
          <p:cNvPr id="21" name="Straight Arrow Connector 20">
            <a:extLst>
              <a:ext uri="{FF2B5EF4-FFF2-40B4-BE49-F238E27FC236}">
                <a16:creationId xmlns:a16="http://schemas.microsoft.com/office/drawing/2014/main" id="{61D3B800-69EF-4629-909E-FAF9C8C9C944}"/>
              </a:ext>
            </a:extLst>
          </p:cNvPr>
          <p:cNvCxnSpPr>
            <a:cxnSpLocks/>
          </p:cNvCxnSpPr>
          <p:nvPr/>
        </p:nvCxnSpPr>
        <p:spPr>
          <a:xfrm>
            <a:off x="461706" y="4817638"/>
            <a:ext cx="257401" cy="0"/>
          </a:xfrm>
          <a:prstGeom prst="straightConnector1">
            <a:avLst/>
          </a:prstGeom>
          <a:solidFill>
            <a:schemeClr val="accent6">
              <a:lumMod val="40000"/>
              <a:lumOff val="60000"/>
            </a:schemeClr>
          </a:solidFill>
          <a:ln>
            <a:solidFill>
              <a:srgbClr val="00B05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2" name="Satura vietturis 6">
            <a:extLst>
              <a:ext uri="{FF2B5EF4-FFF2-40B4-BE49-F238E27FC236}">
                <a16:creationId xmlns:a16="http://schemas.microsoft.com/office/drawing/2014/main" id="{4F74F41B-985C-46BC-A151-77D23292F297}"/>
              </a:ext>
            </a:extLst>
          </p:cNvPr>
          <p:cNvGraphicFramePr>
            <a:graphicFrameLocks/>
          </p:cNvGraphicFramePr>
          <p:nvPr>
            <p:extLst>
              <p:ext uri="{D42A27DB-BD31-4B8C-83A1-F6EECF244321}">
                <p14:modId xmlns:p14="http://schemas.microsoft.com/office/powerpoint/2010/main" val="1873495135"/>
              </p:ext>
            </p:extLst>
          </p:nvPr>
        </p:nvGraphicFramePr>
        <p:xfrm>
          <a:off x="3188414" y="933138"/>
          <a:ext cx="8408151" cy="3544512"/>
        </p:xfrm>
        <a:graphic>
          <a:graphicData uri="http://schemas.openxmlformats.org/drawingml/2006/table">
            <a:tbl>
              <a:tblPr firstRow="1" bandRow="1">
                <a:tableStyleId>{5C22544A-7EE6-4342-B048-85BDC9FD1C3A}</a:tableStyleId>
              </a:tblPr>
              <a:tblGrid>
                <a:gridCol w="3285899">
                  <a:extLst>
                    <a:ext uri="{9D8B030D-6E8A-4147-A177-3AD203B41FA5}">
                      <a16:colId xmlns:a16="http://schemas.microsoft.com/office/drawing/2014/main" val="20000"/>
                    </a:ext>
                  </a:extLst>
                </a:gridCol>
                <a:gridCol w="2191697">
                  <a:extLst>
                    <a:ext uri="{9D8B030D-6E8A-4147-A177-3AD203B41FA5}">
                      <a16:colId xmlns:a16="http://schemas.microsoft.com/office/drawing/2014/main" val="20002"/>
                    </a:ext>
                  </a:extLst>
                </a:gridCol>
                <a:gridCol w="2930555">
                  <a:extLst>
                    <a:ext uri="{9D8B030D-6E8A-4147-A177-3AD203B41FA5}">
                      <a16:colId xmlns:a16="http://schemas.microsoft.com/office/drawing/2014/main" val="20003"/>
                    </a:ext>
                  </a:extLst>
                </a:gridCol>
              </a:tblGrid>
              <a:tr h="7332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dirty="0">
                          <a:latin typeface="Calibri" panose="020F0502020204030204" pitchFamily="34" charset="0"/>
                        </a:rPr>
                        <a:t>Atbalsta veids</a:t>
                      </a:r>
                    </a:p>
                    <a:p>
                      <a:pPr algn="ctr"/>
                      <a:endParaRPr lang="lv-LV" sz="1400" dirty="0">
                        <a:latin typeface="Calibri" panose="020F0502020204030204" pitchFamily="34" charset="0"/>
                      </a:endParaRPr>
                    </a:p>
                  </a:txBody>
                  <a:tcPr marL="91444" marR="91444" marT="45704" marB="45704" anchor="ctr">
                    <a:solidFill>
                      <a:srgbClr val="669900">
                        <a:alpha val="91000"/>
                      </a:srgbClr>
                    </a:solidFill>
                  </a:tcPr>
                </a:tc>
                <a:tc>
                  <a:txBody>
                    <a:bodyPr/>
                    <a:lstStyle/>
                    <a:p>
                      <a:pPr algn="ctr"/>
                      <a:r>
                        <a:rPr lang="lv-LV" sz="1400" dirty="0">
                          <a:latin typeface="Calibri" panose="020F0502020204030204" pitchFamily="34" charset="0"/>
                        </a:rPr>
                        <a:t>Atbalsta intensitāte</a:t>
                      </a:r>
                      <a:r>
                        <a:rPr lang="lv-LV" altLang="lv-LV" sz="2000" b="1" u="none" baseline="30000" dirty="0">
                          <a:solidFill>
                            <a:srgbClr val="C00000"/>
                          </a:solidFill>
                        </a:rPr>
                        <a:t>*</a:t>
                      </a:r>
                      <a:endParaRPr lang="lv-LV" sz="2000" baseline="30000" dirty="0">
                        <a:latin typeface="Calibri" panose="020F0502020204030204" pitchFamily="34" charset="0"/>
                      </a:endParaRPr>
                    </a:p>
                  </a:txBody>
                  <a:tcPr marL="91444" marR="91444" marT="45704" marB="45704" anchor="ctr">
                    <a:solidFill>
                      <a:srgbClr val="669900">
                        <a:alpha val="91000"/>
                      </a:srgbClr>
                    </a:solidFill>
                  </a:tcPr>
                </a:tc>
                <a:tc>
                  <a:txBody>
                    <a:bodyPr/>
                    <a:lstStyle/>
                    <a:p>
                      <a:pPr algn="ctr"/>
                      <a:r>
                        <a:rPr lang="lv-LV" altLang="lv-LV" sz="1400" b="1" u="none" dirty="0"/>
                        <a:t>Viena projekta maksimālā attiecināmo </a:t>
                      </a:r>
                    </a:p>
                    <a:p>
                      <a:pPr algn="ctr"/>
                      <a:r>
                        <a:rPr lang="lv-LV" altLang="lv-LV" sz="1400" b="1" u="none" dirty="0"/>
                        <a:t>izmaksu summa </a:t>
                      </a:r>
                      <a:r>
                        <a:rPr lang="lv-LV" altLang="lv-LV" sz="2000" b="1" u="none" baseline="30000" dirty="0">
                          <a:solidFill>
                            <a:srgbClr val="C00000"/>
                          </a:solidFill>
                        </a:rPr>
                        <a:t>*</a:t>
                      </a:r>
                      <a:endParaRPr lang="lv-LV" sz="1400" u="none" baseline="30000" dirty="0">
                        <a:solidFill>
                          <a:srgbClr val="C00000"/>
                        </a:solidFill>
                        <a:latin typeface="Calibri" panose="020F0502020204030204" pitchFamily="34" charset="0"/>
                      </a:endParaRPr>
                    </a:p>
                  </a:txBody>
                  <a:tcPr marL="91444" marR="91444" marT="45704" marB="45704" anchor="ctr">
                    <a:solidFill>
                      <a:srgbClr val="669900">
                        <a:alpha val="91000"/>
                      </a:srgbClr>
                    </a:solidFill>
                  </a:tcPr>
                </a:tc>
                <a:extLst>
                  <a:ext uri="{0D108BD9-81ED-4DB2-BD59-A6C34878D82A}">
                    <a16:rowId xmlns:a16="http://schemas.microsoft.com/office/drawing/2014/main" val="10000"/>
                  </a:ext>
                </a:extLst>
              </a:tr>
              <a:tr h="841847">
                <a:tc>
                  <a: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lv-LV" altLang="lv-LV" sz="1400" kern="1200" dirty="0">
                          <a:solidFill>
                            <a:schemeClr val="dk1"/>
                          </a:solidFill>
                          <a:latin typeface="Calibri" panose="020F0502020204030204" pitchFamily="34" charset="0"/>
                          <a:ea typeface="+mn-ea"/>
                          <a:cs typeface="+mn-cs"/>
                        </a:rPr>
                        <a:t>Juridiska vai fiziska persona, biedrības, nodibinājumi, reliģiskas organizācijas, pašvaldības, kas īsteno sabiedriskā labuma projektu</a:t>
                      </a:r>
                      <a:endParaRPr lang="lv-LV" sz="2000" b="1" kern="1200" baseline="30000" dirty="0">
                        <a:solidFill>
                          <a:srgbClr val="FF0000"/>
                        </a:solidFill>
                        <a:latin typeface="Calibri" panose="020F0502020204030204" pitchFamily="34" charset="0"/>
                        <a:ea typeface="+mn-ea"/>
                        <a:cs typeface="+mn-cs"/>
                      </a:endParaRPr>
                    </a:p>
                  </a:txBody>
                  <a:tcPr marL="91444" marR="91444" marT="45704" marB="45704" anchor="ctr">
                    <a:solidFill>
                      <a:srgbClr val="669900">
                        <a:alpha val="91000"/>
                      </a:srgbClr>
                    </a:solidFill>
                  </a:tcPr>
                </a:tc>
                <a:tc>
                  <a:txBody>
                    <a:bodyPr/>
                    <a:lstStyle/>
                    <a:p>
                      <a:pPr marL="285750" marR="0" lvl="0" indent="-285750" algn="l" defTabSz="939575"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lv-LV" altLang="lv-LV" sz="1400" b="1" kern="1200" dirty="0">
                          <a:solidFill>
                            <a:schemeClr val="dk1"/>
                          </a:solidFill>
                          <a:latin typeface="Calibri" panose="020F0502020204030204" pitchFamily="34" charset="0"/>
                          <a:ea typeface="+mn-ea"/>
                          <a:cs typeface="+mn-cs"/>
                        </a:rPr>
                        <a:t>70%;</a:t>
                      </a:r>
                    </a:p>
                  </a:txBody>
                  <a:tcPr marL="91444" marR="91444" marT="45704" marB="45704" anchor="ctr">
                    <a:solidFill>
                      <a:srgbClr val="669900">
                        <a:alpha val="91000"/>
                      </a:srgbClr>
                    </a:solidFill>
                  </a:tcPr>
                </a:tc>
                <a:tc>
                  <a:txBody>
                    <a:bodyPr/>
                    <a:lstStyle/>
                    <a:p>
                      <a:pPr marL="285750" indent="-285750">
                        <a:buFont typeface="Wingdings" panose="05000000000000000000" pitchFamily="2" charset="2"/>
                        <a:buChar char="Ø"/>
                      </a:pPr>
                      <a:r>
                        <a:rPr lang="lv-LV" altLang="lv-LV" sz="1400" b="1" dirty="0">
                          <a:latin typeface="Calibri" panose="020F0502020204030204" pitchFamily="34" charset="0"/>
                        </a:rPr>
                        <a:t>līdz 50 000 EUR</a:t>
                      </a:r>
                    </a:p>
                    <a:p>
                      <a:pPr marL="0" indent="0">
                        <a:buFont typeface="Wingdings" panose="05000000000000000000" pitchFamily="2" charset="2"/>
                        <a:buNone/>
                      </a:pPr>
                      <a:endParaRPr lang="lv-LV" altLang="lv-LV" sz="1400" b="1" dirty="0">
                        <a:latin typeface="Calibri" panose="020F0502020204030204" pitchFamily="34" charset="0"/>
                      </a:endParaRPr>
                    </a:p>
                    <a:p>
                      <a:pPr marL="285750" indent="-285750">
                        <a:buFont typeface="Wingdings" panose="05000000000000000000" pitchFamily="2" charset="2"/>
                        <a:buChar char="Ø"/>
                      </a:pPr>
                      <a:r>
                        <a:rPr lang="lv-LV" altLang="lv-LV" sz="1400" b="1" dirty="0">
                          <a:latin typeface="Calibri" panose="020F0502020204030204" pitchFamily="34" charset="0"/>
                        </a:rPr>
                        <a:t>līdz 100 000 EUR (pašvaldības infrastruktūra)</a:t>
                      </a:r>
                    </a:p>
                  </a:txBody>
                  <a:tcPr marL="91444" marR="91444" marT="45704" marB="45704" anchor="ctr">
                    <a:solidFill>
                      <a:srgbClr val="669900">
                        <a:alpha val="91000"/>
                      </a:srgbClr>
                    </a:solidFill>
                  </a:tcPr>
                </a:tc>
                <a:extLst>
                  <a:ext uri="{0D108BD9-81ED-4DB2-BD59-A6C34878D82A}">
                    <a16:rowId xmlns:a16="http://schemas.microsoft.com/office/drawing/2014/main" val="10001"/>
                  </a:ext>
                </a:extLst>
              </a:tr>
              <a:tr h="637414">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lv-LV" sz="1400" kern="1200" dirty="0">
                          <a:solidFill>
                            <a:schemeClr val="dk1"/>
                          </a:solidFill>
                          <a:latin typeface="Calibri" panose="020F0502020204030204" pitchFamily="34" charset="0"/>
                          <a:ea typeface="+mn-ea"/>
                          <a:cs typeface="+mn-cs"/>
                        </a:rPr>
                        <a:t>Viedo ciemu stratēģiskais attīstības projekts</a:t>
                      </a:r>
                    </a:p>
                  </a:txBody>
                  <a:tcPr marL="91444" marR="91444" marT="45704" marB="45704" anchor="ctr">
                    <a:solidFill>
                      <a:srgbClr val="669900">
                        <a:alpha val="91000"/>
                      </a:srgbClr>
                    </a:solidFill>
                  </a:tcPr>
                </a:tc>
                <a:tc>
                  <a:txBody>
                    <a:bodyPr/>
                    <a:lstStyle/>
                    <a:p>
                      <a:pPr marL="285750" marR="0" lvl="0" indent="-285750" algn="l" defTabSz="939575"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lv-LV" altLang="lv-LV" sz="1400" b="1" kern="1200" dirty="0">
                          <a:solidFill>
                            <a:schemeClr val="dk1"/>
                          </a:solidFill>
                          <a:latin typeface="Calibri" panose="020F0502020204030204" pitchFamily="34" charset="0"/>
                          <a:ea typeface="+mn-ea"/>
                          <a:cs typeface="+mn-cs"/>
                        </a:rPr>
                        <a:t>70%;</a:t>
                      </a:r>
                    </a:p>
                  </a:txBody>
                  <a:tcPr marL="91444" marR="91444" marT="45704" marB="45704" anchor="ctr">
                    <a:solidFill>
                      <a:srgbClr val="669900">
                        <a:alpha val="91000"/>
                      </a:srgbClr>
                    </a:solidFill>
                  </a:tcPr>
                </a:tc>
                <a:tc>
                  <a:txBody>
                    <a:bodyPr/>
                    <a:lstStyle/>
                    <a:p>
                      <a:pPr marL="285750" indent="-285750">
                        <a:buFont typeface="Wingdings" panose="05000000000000000000" pitchFamily="2" charset="2"/>
                        <a:buChar char="Ø"/>
                      </a:pPr>
                      <a:r>
                        <a:rPr lang="lv-LV" sz="1400" b="1" dirty="0">
                          <a:latin typeface="Calibri" panose="020F0502020204030204" pitchFamily="34" charset="0"/>
                        </a:rPr>
                        <a:t>noteikts limits uz teritoriālo vienību</a:t>
                      </a:r>
                    </a:p>
                  </a:txBody>
                  <a:tcPr marL="91444" marR="91444" marT="45704" marB="45704" anchor="ctr">
                    <a:solidFill>
                      <a:srgbClr val="669900">
                        <a:alpha val="91000"/>
                      </a:srgbClr>
                    </a:solidFill>
                  </a:tcPr>
                </a:tc>
                <a:extLst>
                  <a:ext uri="{0D108BD9-81ED-4DB2-BD59-A6C34878D82A}">
                    <a16:rowId xmlns:a16="http://schemas.microsoft.com/office/drawing/2014/main" val="2154550702"/>
                  </a:ext>
                </a:extLst>
              </a:tr>
              <a:tr h="530941">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lv-LV" sz="1400" kern="1200" dirty="0">
                          <a:solidFill>
                            <a:schemeClr val="dk1"/>
                          </a:solidFill>
                          <a:latin typeface="Calibri" panose="020F0502020204030204" pitchFamily="34" charset="0"/>
                          <a:ea typeface="+mn-ea"/>
                          <a:cs typeface="+mn-cs"/>
                        </a:rPr>
                        <a:t>Jauniešu iniciatīvu attīstības projekti (vienkāršotās izmaksas)</a:t>
                      </a:r>
                    </a:p>
                  </a:txBody>
                  <a:tcPr marL="91444" marR="91444" marT="45704" marB="45704" anchor="ctr">
                    <a:solidFill>
                      <a:srgbClr val="669900">
                        <a:alpha val="91000"/>
                      </a:srgbClr>
                    </a:solidFill>
                  </a:tcPr>
                </a:tc>
                <a:tc>
                  <a:txBody>
                    <a:bodyPr/>
                    <a:lstStyle/>
                    <a:p>
                      <a:pPr marL="285750" marR="0" lvl="0" indent="-285750" algn="just" defTabSz="939575"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lv-LV" sz="1400" b="1" kern="1200" dirty="0">
                          <a:solidFill>
                            <a:schemeClr val="dk1"/>
                          </a:solidFill>
                          <a:latin typeface="Calibri" panose="020F0502020204030204" pitchFamily="34" charset="0"/>
                          <a:ea typeface="+mn-ea"/>
                          <a:cs typeface="+mn-cs"/>
                        </a:rPr>
                        <a:t>vienreizējs maksājums </a:t>
                      </a:r>
                    </a:p>
                    <a:p>
                      <a:pPr marL="0" marR="0" lvl="0" indent="0" algn="just" defTabSz="939575" rtl="0" eaLnBrk="1" fontAlgn="auto" latinLnBrk="0" hangingPunct="1">
                        <a:lnSpc>
                          <a:spcPct val="100000"/>
                        </a:lnSpc>
                        <a:spcBef>
                          <a:spcPts val="0"/>
                        </a:spcBef>
                        <a:spcAft>
                          <a:spcPts val="0"/>
                        </a:spcAft>
                        <a:buClrTx/>
                        <a:buSzTx/>
                        <a:buFont typeface="Wingdings" panose="05000000000000000000" pitchFamily="2" charset="2"/>
                        <a:buNone/>
                        <a:tabLst/>
                        <a:defRPr/>
                      </a:pPr>
                      <a:r>
                        <a:rPr lang="lv-LV" sz="1400" b="1" kern="1200" dirty="0">
                          <a:solidFill>
                            <a:schemeClr val="dk1"/>
                          </a:solidFill>
                          <a:latin typeface="Calibri" panose="020F0502020204030204" pitchFamily="34" charset="0"/>
                          <a:ea typeface="+mn-ea"/>
                          <a:cs typeface="+mn-cs"/>
                        </a:rPr>
                        <a:t>       (</a:t>
                      </a:r>
                      <a:r>
                        <a:rPr lang="lv-LV" sz="1400" b="1" i="1" kern="1200" dirty="0" err="1">
                          <a:solidFill>
                            <a:schemeClr val="dk1"/>
                          </a:solidFill>
                          <a:latin typeface="Calibri" panose="020F0502020204030204" pitchFamily="34" charset="0"/>
                          <a:ea typeface="+mn-ea"/>
                          <a:cs typeface="+mn-cs"/>
                        </a:rPr>
                        <a:t>lump</a:t>
                      </a:r>
                      <a:r>
                        <a:rPr lang="lv-LV" sz="1400" b="1" i="1" kern="1200" dirty="0">
                          <a:solidFill>
                            <a:schemeClr val="dk1"/>
                          </a:solidFill>
                          <a:latin typeface="Calibri" panose="020F0502020204030204" pitchFamily="34" charset="0"/>
                          <a:ea typeface="+mn-ea"/>
                          <a:cs typeface="+mn-cs"/>
                        </a:rPr>
                        <a:t> sum</a:t>
                      </a:r>
                      <a:r>
                        <a:rPr lang="lv-LV" sz="1400" b="1" kern="1200" dirty="0">
                          <a:solidFill>
                            <a:schemeClr val="dk1"/>
                          </a:solidFill>
                          <a:latin typeface="Calibri" panose="020F0502020204030204" pitchFamily="34" charset="0"/>
                          <a:ea typeface="+mn-ea"/>
                          <a:cs typeface="+mn-cs"/>
                        </a:rPr>
                        <a:t>)</a:t>
                      </a:r>
                    </a:p>
                  </a:txBody>
                  <a:tcPr marL="91444" marR="91444" marT="45704" marB="45704" anchor="ctr">
                    <a:solidFill>
                      <a:srgbClr val="669900">
                        <a:alpha val="91000"/>
                      </a:srgbClr>
                    </a:solidFill>
                  </a:tcPr>
                </a:tc>
                <a:tc>
                  <a:txBody>
                    <a:bodyPr/>
                    <a:lstStyle/>
                    <a:p>
                      <a:pPr marL="285750" indent="-285750">
                        <a:buFont typeface="Wingdings" panose="05000000000000000000" pitchFamily="2" charset="2"/>
                        <a:buChar char="Ø"/>
                      </a:pPr>
                      <a:r>
                        <a:rPr lang="lv-LV" altLang="lv-LV" sz="1400" b="1" dirty="0">
                          <a:latin typeface="Calibri" panose="020F0502020204030204" pitchFamily="34" charset="0"/>
                        </a:rPr>
                        <a:t>5 000 EUR</a:t>
                      </a:r>
                    </a:p>
                  </a:txBody>
                  <a:tcPr marL="91444" marR="91444" marT="45704" marB="45704" anchor="ctr">
                    <a:solidFill>
                      <a:srgbClr val="669900">
                        <a:alpha val="91000"/>
                      </a:srgbClr>
                    </a:solidFill>
                  </a:tcPr>
                </a:tc>
                <a:extLst>
                  <a:ext uri="{0D108BD9-81ED-4DB2-BD59-A6C34878D82A}">
                    <a16:rowId xmlns:a16="http://schemas.microsoft.com/office/drawing/2014/main" val="2640304133"/>
                  </a:ext>
                </a:extLst>
              </a:tr>
              <a:tr h="698091">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lv-LV" sz="1400" kern="1200" dirty="0">
                          <a:solidFill>
                            <a:schemeClr val="dk1"/>
                          </a:solidFill>
                          <a:latin typeface="Calibri" panose="020F0502020204030204" pitchFamily="34" charset="0"/>
                          <a:ea typeface="+mn-ea"/>
                          <a:cs typeface="+mn-cs"/>
                        </a:rPr>
                        <a:t>VRG starpvalstu/ </a:t>
                      </a:r>
                      <a:r>
                        <a:rPr lang="lv-LV" sz="1400" kern="1200" dirty="0" err="1">
                          <a:solidFill>
                            <a:schemeClr val="dk1"/>
                          </a:solidFill>
                          <a:latin typeface="Calibri" panose="020F0502020204030204" pitchFamily="34" charset="0"/>
                          <a:ea typeface="+mn-ea"/>
                          <a:cs typeface="+mn-cs"/>
                        </a:rPr>
                        <a:t>starpteritoriālās</a:t>
                      </a:r>
                      <a:r>
                        <a:rPr lang="lv-LV" sz="1400" kern="1200" dirty="0">
                          <a:solidFill>
                            <a:schemeClr val="dk1"/>
                          </a:solidFill>
                          <a:latin typeface="Calibri" panose="020F0502020204030204" pitchFamily="34" charset="0"/>
                          <a:ea typeface="+mn-ea"/>
                          <a:cs typeface="+mn-cs"/>
                        </a:rPr>
                        <a:t> sadarbības projekti</a:t>
                      </a:r>
                    </a:p>
                  </a:txBody>
                  <a:tcPr marL="91444" marR="91444" marT="45704" marB="45704" anchor="ctr">
                    <a:solidFill>
                      <a:srgbClr val="669900">
                        <a:alpha val="91000"/>
                      </a:srgbClr>
                    </a:solidFill>
                  </a:tcPr>
                </a:tc>
                <a:tc>
                  <a:txBody>
                    <a:bodyPr/>
                    <a:lstStyle/>
                    <a:p>
                      <a:pPr marL="285750" marR="0" lvl="0" indent="-285750" algn="l" defTabSz="939575"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lv-LV" altLang="lv-LV" sz="1400" b="1" i="0" kern="1200" dirty="0">
                          <a:solidFill>
                            <a:schemeClr val="dk1"/>
                          </a:solidFill>
                          <a:latin typeface="Calibri" panose="020F0502020204030204" pitchFamily="34" charset="0"/>
                          <a:ea typeface="+mn-ea"/>
                          <a:cs typeface="+mn-cs"/>
                        </a:rPr>
                        <a:t>100%</a:t>
                      </a:r>
                      <a:r>
                        <a:rPr lang="lv-LV" altLang="lv-LV" sz="1400" b="0" i="0" kern="1200" dirty="0">
                          <a:solidFill>
                            <a:schemeClr val="dk1"/>
                          </a:solidFill>
                          <a:latin typeface="Calibri" panose="020F0502020204030204" pitchFamily="34" charset="0"/>
                          <a:ea typeface="+mn-ea"/>
                          <a:cs typeface="+mn-cs"/>
                        </a:rPr>
                        <a:t>, </a:t>
                      </a:r>
                      <a:r>
                        <a:rPr lang="lv-LV" altLang="lv-LV" sz="1400" b="1" i="0" kern="1200" dirty="0">
                          <a:solidFill>
                            <a:schemeClr val="dk1"/>
                          </a:solidFill>
                          <a:latin typeface="Calibri" panose="020F0502020204030204" pitchFamily="34" charset="0"/>
                          <a:ea typeface="+mn-ea"/>
                          <a:cs typeface="+mn-cs"/>
                        </a:rPr>
                        <a:t>budžeta projekts</a:t>
                      </a:r>
                      <a:endParaRPr lang="lv-LV" sz="1400" b="1" kern="1200" dirty="0">
                        <a:solidFill>
                          <a:schemeClr val="dk1"/>
                        </a:solidFill>
                        <a:latin typeface="Calibri" panose="020F0502020204030204" pitchFamily="34" charset="0"/>
                        <a:ea typeface="+mn-ea"/>
                        <a:cs typeface="+mn-cs"/>
                      </a:endParaRPr>
                    </a:p>
                  </a:txBody>
                  <a:tcPr marL="91444" marR="91444" marT="45704" marB="45704" anchor="ctr">
                    <a:solidFill>
                      <a:srgbClr val="669900">
                        <a:alpha val="91000"/>
                      </a:srgbClr>
                    </a:solidFill>
                  </a:tcPr>
                </a:tc>
                <a:tc>
                  <a:txBody>
                    <a:bodyPr/>
                    <a:lstStyle/>
                    <a:p>
                      <a:pPr marL="285750" indent="-285750">
                        <a:buFont typeface="Wingdings" panose="05000000000000000000" pitchFamily="2" charset="2"/>
                        <a:buChar char="Ø"/>
                      </a:pPr>
                      <a:r>
                        <a:rPr lang="lv-LV" altLang="lv-LV" sz="1400" b="1" dirty="0">
                          <a:latin typeface="Calibri" panose="020F0502020204030204" pitchFamily="34" charset="0"/>
                        </a:rPr>
                        <a:t>līdz </a:t>
                      </a:r>
                      <a:r>
                        <a:rPr lang="lv-LV" sz="1400" b="1" kern="1200" dirty="0">
                          <a:solidFill>
                            <a:schemeClr val="dk1"/>
                          </a:solidFill>
                          <a:latin typeface="Calibri" panose="020F0502020204030204" pitchFamily="34" charset="0"/>
                          <a:ea typeface="+mn-ea"/>
                          <a:cs typeface="+mn-cs"/>
                        </a:rPr>
                        <a:t>100 000 EUR</a:t>
                      </a:r>
                    </a:p>
                  </a:txBody>
                  <a:tcPr marL="91444" marR="91444" marT="45704" marB="45704" anchor="ctr">
                    <a:solidFill>
                      <a:srgbClr val="669900">
                        <a:alpha val="91000"/>
                      </a:srgbClr>
                    </a:solidFill>
                  </a:tcPr>
                </a:tc>
                <a:extLst>
                  <a:ext uri="{0D108BD9-81ED-4DB2-BD59-A6C34878D82A}">
                    <a16:rowId xmlns:a16="http://schemas.microsoft.com/office/drawing/2014/main" val="10002"/>
                  </a:ext>
                </a:extLst>
              </a:tr>
            </a:tbl>
          </a:graphicData>
        </a:graphic>
      </p:graphicFrame>
      <p:sp>
        <p:nvSpPr>
          <p:cNvPr id="24" name="Rectangle 23">
            <a:extLst>
              <a:ext uri="{FF2B5EF4-FFF2-40B4-BE49-F238E27FC236}">
                <a16:creationId xmlns:a16="http://schemas.microsoft.com/office/drawing/2014/main" id="{4FC3464A-929E-4278-985D-4C8E55F4AA85}"/>
              </a:ext>
            </a:extLst>
          </p:cNvPr>
          <p:cNvSpPr/>
          <p:nvPr/>
        </p:nvSpPr>
        <p:spPr>
          <a:xfrm>
            <a:off x="64497" y="189364"/>
            <a:ext cx="11532068" cy="424732"/>
          </a:xfrm>
          <a:prstGeom prst="rect">
            <a:avLst/>
          </a:prstGeom>
        </p:spPr>
        <p:txBody>
          <a:bodyPr wrap="none">
            <a:spAutoFit/>
          </a:bodyPr>
          <a:lstStyle/>
          <a:p>
            <a:pPr algn="ctr">
              <a:lnSpc>
                <a:spcPct val="90000"/>
              </a:lnSpc>
              <a:spcBef>
                <a:spcPct val="0"/>
              </a:spcBef>
              <a:defRPr/>
            </a:pPr>
            <a:r>
              <a:rPr lang="lv-LV" altLang="lv-LV" sz="2400" b="1" dirty="0">
                <a:solidFill>
                  <a:srgbClr val="CC0000"/>
                </a:solidFill>
                <a:latin typeface="+mj-lt"/>
                <a:ea typeface="+mj-ea"/>
                <a:cs typeface="Times New Roman" pitchFamily="18" charset="0"/>
              </a:rPr>
              <a:t>2. Vienkāršoto izmaksu piemērošana aktivitātei «VIETAS POTENCIĀLA ATTĪSTĪBAS INICIATĪVAS»</a:t>
            </a:r>
          </a:p>
        </p:txBody>
      </p:sp>
      <p:sp>
        <p:nvSpPr>
          <p:cNvPr id="3" name="Rectangle 2">
            <a:extLst>
              <a:ext uri="{FF2B5EF4-FFF2-40B4-BE49-F238E27FC236}">
                <a16:creationId xmlns:a16="http://schemas.microsoft.com/office/drawing/2014/main" id="{C4F28DA9-041F-4AFC-A676-0F91C09FBDA3}"/>
              </a:ext>
            </a:extLst>
          </p:cNvPr>
          <p:cNvSpPr/>
          <p:nvPr/>
        </p:nvSpPr>
        <p:spPr>
          <a:xfrm>
            <a:off x="474505" y="4817638"/>
            <a:ext cx="11320241" cy="2708434"/>
          </a:xfrm>
          <a:prstGeom prst="rect">
            <a:avLst/>
          </a:prstGeom>
        </p:spPr>
        <p:txBody>
          <a:bodyPr wrap="square">
            <a:spAutoFit/>
          </a:bodyPr>
          <a:lstStyle/>
          <a:p>
            <a:pPr marL="342900" indent="-342900" algn="just">
              <a:buAutoNum type="arabicPeriod"/>
            </a:pPr>
            <a:r>
              <a:rPr lang="lv-LV" sz="1600" dirty="0">
                <a:latin typeface="Times New Roman" panose="02020603050405020304" pitchFamily="18" charset="0"/>
                <a:cs typeface="Times New Roman" panose="02020603050405020304" pitchFamily="18" charset="0"/>
              </a:rPr>
              <a:t>Vienkāršotā izmaksa </a:t>
            </a:r>
            <a:r>
              <a:rPr lang="lv-LV" sz="1600" b="1" dirty="0">
                <a:solidFill>
                  <a:schemeClr val="accent1"/>
                </a:solidFill>
                <a:latin typeface="Times New Roman" panose="02020603050405020304" pitchFamily="18" charset="0"/>
                <a:cs typeface="Times New Roman" panose="02020603050405020304" pitchFamily="18" charset="0"/>
              </a:rPr>
              <a:t>“Vienotas likmes finansējums projektu sagatavošanas izmaksām”;</a:t>
            </a:r>
          </a:p>
          <a:p>
            <a:pPr marL="342900" indent="-342900" algn="just">
              <a:buAutoNum type="arabicPeriod"/>
            </a:pPr>
            <a:r>
              <a:rPr lang="lv-LV" sz="1600" dirty="0">
                <a:latin typeface="Times New Roman" panose="02020603050405020304" pitchFamily="18" charset="0"/>
                <a:cs typeface="Times New Roman" panose="02020603050405020304" pitchFamily="18" charset="0"/>
              </a:rPr>
              <a:t>Vienkāršotā izmaksa </a:t>
            </a:r>
            <a:r>
              <a:rPr lang="lv-LV" sz="1600" b="1" dirty="0">
                <a:solidFill>
                  <a:schemeClr val="accent1"/>
                </a:solidFill>
                <a:latin typeface="Times New Roman" panose="02020603050405020304" pitchFamily="18" charset="0"/>
                <a:cs typeface="Times New Roman" panose="02020603050405020304" pitchFamily="18" charset="0"/>
              </a:rPr>
              <a:t>“Vienreizējs maksājums  – jauniešu iniciatīvam, saskaņā ar sabiedrības virzītas vietējās attīstības stratēģiju”</a:t>
            </a:r>
            <a:r>
              <a:rPr lang="lv-LV" sz="1600" dirty="0">
                <a:latin typeface="Times New Roman" panose="02020603050405020304" pitchFamily="18" charset="0"/>
                <a:cs typeface="Times New Roman" panose="02020603050405020304" pitchFamily="18" charset="0"/>
              </a:rPr>
              <a:t>, atbalsta apjoms 5 000 </a:t>
            </a:r>
            <a:r>
              <a:rPr lang="lv-LV" sz="1600" dirty="0" err="1">
                <a:latin typeface="Times New Roman" panose="02020603050405020304" pitchFamily="18" charset="0"/>
                <a:cs typeface="Times New Roman" panose="02020603050405020304" pitchFamily="18" charset="0"/>
              </a:rPr>
              <a:t>euro</a:t>
            </a:r>
            <a:endParaRPr lang="lv-LV" sz="1600" dirty="0">
              <a:latin typeface="Times New Roman" panose="02020603050405020304" pitchFamily="18" charset="0"/>
              <a:cs typeface="Times New Roman" panose="02020603050405020304" pitchFamily="18" charset="0"/>
            </a:endParaRPr>
          </a:p>
          <a:p>
            <a:pPr marL="342900" indent="-342900" algn="just">
              <a:buAutoNum type="arabicPeriod"/>
            </a:pPr>
            <a:r>
              <a:rPr lang="lv-LV" sz="1600" dirty="0">
                <a:latin typeface="Times New Roman" panose="02020603050405020304" pitchFamily="18" charset="0"/>
                <a:cs typeface="Times New Roman" panose="02020603050405020304" pitchFamily="18" charset="0"/>
              </a:rPr>
              <a:t>Vienkāršotā izmaksa </a:t>
            </a:r>
            <a:r>
              <a:rPr lang="lv-LV" sz="1600" b="1" dirty="0">
                <a:solidFill>
                  <a:schemeClr val="accent1"/>
                </a:solidFill>
                <a:latin typeface="Times New Roman" panose="02020603050405020304" pitchFamily="18" charset="0"/>
                <a:cs typeface="Times New Roman" panose="02020603050405020304" pitchFamily="18" charset="0"/>
              </a:rPr>
              <a:t>“Vienas vienības izmaksu standarta likmes aprēķina un piemērošanas metodika 1 km izmaksām”</a:t>
            </a:r>
            <a:r>
              <a:rPr lang="lv-LV" sz="1600" dirty="0">
                <a:latin typeface="Times New Roman" panose="02020603050405020304" pitchFamily="18" charset="0"/>
                <a:cs typeface="Times New Roman" panose="02020603050405020304" pitchFamily="18" charset="0"/>
              </a:rPr>
              <a:t>;</a:t>
            </a:r>
          </a:p>
          <a:p>
            <a:pPr marL="342900" indent="-342900" algn="just">
              <a:buAutoNum type="arabicPeriod"/>
            </a:pPr>
            <a:r>
              <a:rPr lang="lv-LV" sz="1600" dirty="0">
                <a:latin typeface="Times New Roman" panose="02020603050405020304" pitchFamily="18" charset="0"/>
                <a:cs typeface="Times New Roman" panose="02020603050405020304" pitchFamily="18" charset="0"/>
              </a:rPr>
              <a:t>Vienkāršotā izmaksa </a:t>
            </a:r>
            <a:r>
              <a:rPr lang="lv-LV" sz="1600" b="1" dirty="0">
                <a:solidFill>
                  <a:schemeClr val="accent1"/>
                </a:solidFill>
                <a:latin typeface="Times New Roman" panose="02020603050405020304" pitchFamily="18" charset="0"/>
                <a:cs typeface="Times New Roman" panose="02020603050405020304" pitchFamily="18" charset="0"/>
              </a:rPr>
              <a:t>“Budžeta projekts - starpvalstu un </a:t>
            </a:r>
            <a:r>
              <a:rPr lang="lv-LV" sz="1600" b="1" dirty="0" err="1">
                <a:solidFill>
                  <a:schemeClr val="accent1"/>
                </a:solidFill>
                <a:latin typeface="Times New Roman" panose="02020603050405020304" pitchFamily="18" charset="0"/>
                <a:cs typeface="Times New Roman" panose="02020603050405020304" pitchFamily="18" charset="0"/>
              </a:rPr>
              <a:t>starpteritoriālai</a:t>
            </a:r>
            <a:r>
              <a:rPr lang="lv-LV" sz="1600" b="1" dirty="0">
                <a:solidFill>
                  <a:schemeClr val="accent1"/>
                </a:solidFill>
                <a:latin typeface="Times New Roman" panose="02020603050405020304" pitchFamily="18" charset="0"/>
                <a:cs typeface="Times New Roman" panose="02020603050405020304" pitchFamily="18" charset="0"/>
              </a:rPr>
              <a:t> sadarbībai vietējām rīcības grupām”</a:t>
            </a:r>
            <a:r>
              <a:rPr lang="lv-LV" sz="1600" dirty="0">
                <a:latin typeface="Times New Roman" panose="02020603050405020304" pitchFamily="18" charset="0"/>
                <a:cs typeface="Times New Roman" panose="02020603050405020304" pitchFamily="18" charset="0"/>
              </a:rPr>
              <a:t>, atbalsta apjoms līdz 100 000 </a:t>
            </a:r>
            <a:r>
              <a:rPr lang="lv-LV" sz="1600" dirty="0" err="1">
                <a:latin typeface="Times New Roman" panose="02020603050405020304" pitchFamily="18" charset="0"/>
                <a:cs typeface="Times New Roman" panose="02020603050405020304" pitchFamily="18" charset="0"/>
              </a:rPr>
              <a:t>euro</a:t>
            </a:r>
            <a:r>
              <a:rPr lang="lv-LV" sz="1600" dirty="0">
                <a:latin typeface="Times New Roman" panose="02020603050405020304" pitchFamily="18" charset="0"/>
                <a:cs typeface="Times New Roman" panose="02020603050405020304" pitchFamily="18" charset="0"/>
              </a:rPr>
              <a:t> vienam budžeta projektam.</a:t>
            </a:r>
          </a:p>
          <a:p>
            <a:pPr marL="342900" indent="-342900" algn="just">
              <a:buAutoNum type="arabicPeriod"/>
            </a:pPr>
            <a:endParaRPr lang="lv-LV" sz="1400" dirty="0">
              <a:latin typeface="Times New Roman" panose="02020603050405020304" pitchFamily="18" charset="0"/>
              <a:cs typeface="Times New Roman" panose="02020603050405020304" pitchFamily="18" charset="0"/>
            </a:endParaRPr>
          </a:p>
          <a:p>
            <a:pPr marL="342900" indent="-342900" algn="just">
              <a:buAutoNum type="arabicPeriod"/>
            </a:pPr>
            <a:endParaRPr lang="lv-LV" sz="1400" dirty="0">
              <a:latin typeface="Times New Roman" panose="02020603050405020304" pitchFamily="18" charset="0"/>
              <a:cs typeface="Times New Roman" panose="02020603050405020304" pitchFamily="18" charset="0"/>
            </a:endParaRPr>
          </a:p>
          <a:p>
            <a:pPr algn="just"/>
            <a:r>
              <a:rPr lang="lv-LV" sz="1400" dirty="0">
                <a:latin typeface="Times New Roman" panose="02020603050405020304" pitchFamily="18" charset="0"/>
                <a:cs typeface="Times New Roman" panose="02020603050405020304" pitchFamily="18" charset="0"/>
              </a:rPr>
              <a:t> </a:t>
            </a:r>
            <a:br>
              <a:rPr lang="lv-LV" sz="1400" dirty="0">
                <a:latin typeface="Times New Roman" panose="02020603050405020304" pitchFamily="18" charset="0"/>
                <a:cs typeface="Times New Roman" panose="02020603050405020304" pitchFamily="18" charset="0"/>
              </a:rPr>
            </a:br>
            <a:endParaRPr lang="lv-LV" sz="1400" dirty="0">
              <a:latin typeface="Times New Roman" panose="02020603050405020304" pitchFamily="18" charset="0"/>
              <a:cs typeface="Times New Roman" panose="02020603050405020304" pitchFamily="18" charset="0"/>
            </a:endParaRPr>
          </a:p>
          <a:p>
            <a:pPr marL="342900" indent="-342900" algn="just">
              <a:buAutoNum type="arabicPeriod"/>
            </a:pPr>
            <a:endParaRPr lang="lv-LV"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110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1C374-4A6B-4DF5-897C-5B4D75284A96}"/>
              </a:ext>
            </a:extLst>
          </p:cNvPr>
          <p:cNvSpPr>
            <a:spLocks noGrp="1"/>
          </p:cNvSpPr>
          <p:nvPr>
            <p:ph type="title"/>
          </p:nvPr>
        </p:nvSpPr>
        <p:spPr>
          <a:xfrm>
            <a:off x="838200" y="365125"/>
            <a:ext cx="10515600" cy="1453515"/>
          </a:xfrm>
          <a:solidFill>
            <a:schemeClr val="accent1">
              <a:lumMod val="40000"/>
              <a:lumOff val="60000"/>
            </a:schemeClr>
          </a:solidFill>
        </p:spPr>
        <p:txBody>
          <a:bodyPr>
            <a:normAutofit/>
          </a:bodyPr>
          <a:lstStyle/>
          <a:p>
            <a:r>
              <a:rPr lang="lv-LV" sz="2400" dirty="0"/>
              <a:t>Vienkāršotā izmaksa “Vienas vienības izmaksu standarta likmes aprēķina un piemērošanas metodika 1 km izmaksām”</a:t>
            </a:r>
          </a:p>
        </p:txBody>
      </p:sp>
      <p:sp>
        <p:nvSpPr>
          <p:cNvPr id="3" name="Content Placeholder 2">
            <a:extLst>
              <a:ext uri="{FF2B5EF4-FFF2-40B4-BE49-F238E27FC236}">
                <a16:creationId xmlns:a16="http://schemas.microsoft.com/office/drawing/2014/main" id="{E697B90D-5105-45A7-ABCB-4A4A1980D7C5}"/>
              </a:ext>
            </a:extLst>
          </p:cNvPr>
          <p:cNvSpPr>
            <a:spLocks noGrp="1"/>
          </p:cNvSpPr>
          <p:nvPr>
            <p:ph idx="1"/>
          </p:nvPr>
        </p:nvSpPr>
        <p:spPr>
          <a:xfrm>
            <a:off x="2738120" y="1981200"/>
            <a:ext cx="6334760" cy="2214563"/>
          </a:xfrm>
        </p:spPr>
        <p:txBody>
          <a:bodyPr/>
          <a:lstStyle/>
          <a:p>
            <a:r>
              <a:rPr lang="lv-LV" dirty="0"/>
              <a:t>1 km metodika</a:t>
            </a:r>
          </a:p>
          <a:p>
            <a:r>
              <a:rPr lang="lv-LV" dirty="0"/>
              <a:t>=&gt; 0.12 EUR/km</a:t>
            </a:r>
          </a:p>
          <a:p>
            <a:r>
              <a:rPr lang="lv-LV" dirty="0"/>
              <a:t>0.04 EUR/km </a:t>
            </a:r>
          </a:p>
          <a:p>
            <a:r>
              <a:rPr lang="lv-LV" dirty="0"/>
              <a:t>0.61 EUR, 1.15 (Rīgā) EUR/brauciens</a:t>
            </a:r>
          </a:p>
          <a:p>
            <a:endParaRPr lang="lv-LV" dirty="0"/>
          </a:p>
          <a:p>
            <a:endParaRPr lang="lv-LV" dirty="0"/>
          </a:p>
        </p:txBody>
      </p:sp>
      <p:sp>
        <p:nvSpPr>
          <p:cNvPr id="4" name="Rectangle 3">
            <a:extLst>
              <a:ext uri="{FF2B5EF4-FFF2-40B4-BE49-F238E27FC236}">
                <a16:creationId xmlns:a16="http://schemas.microsoft.com/office/drawing/2014/main" id="{128CCF72-A52D-463B-A316-FF0B0265436F}"/>
              </a:ext>
            </a:extLst>
          </p:cNvPr>
          <p:cNvSpPr/>
          <p:nvPr/>
        </p:nvSpPr>
        <p:spPr>
          <a:xfrm>
            <a:off x="1859280" y="5655231"/>
            <a:ext cx="6096000" cy="369332"/>
          </a:xfrm>
          <a:prstGeom prst="rect">
            <a:avLst/>
          </a:prstGeom>
        </p:spPr>
        <p:txBody>
          <a:bodyPr>
            <a:spAutoFit/>
          </a:bodyPr>
          <a:lstStyle/>
          <a:p>
            <a:r>
              <a:rPr lang="lv-LV" dirty="0"/>
              <a:t>	</a:t>
            </a:r>
          </a:p>
        </p:txBody>
      </p:sp>
      <p:sp>
        <p:nvSpPr>
          <p:cNvPr id="6" name="Rectangle 5">
            <a:extLst>
              <a:ext uri="{FF2B5EF4-FFF2-40B4-BE49-F238E27FC236}">
                <a16:creationId xmlns:a16="http://schemas.microsoft.com/office/drawing/2014/main" id="{0FAA0E15-FAFC-46CC-BCAA-C6399A1714A6}"/>
              </a:ext>
            </a:extLst>
          </p:cNvPr>
          <p:cNvSpPr/>
          <p:nvPr/>
        </p:nvSpPr>
        <p:spPr>
          <a:xfrm>
            <a:off x="838200" y="5100321"/>
            <a:ext cx="10942320" cy="923330"/>
          </a:xfrm>
          <a:prstGeom prst="rect">
            <a:avLst/>
          </a:prstGeom>
        </p:spPr>
        <p:txBody>
          <a:bodyPr wrap="square">
            <a:spAutoFit/>
          </a:bodyPr>
          <a:lstStyle/>
          <a:p>
            <a:pPr algn="just"/>
            <a:r>
              <a:rPr lang="lv-LV" dirty="0"/>
              <a:t>Saskaņā ar 2020.gada 20.aprīļa Finanšu ministrijas apstiprināto metodiku “Vienas vienības izmaksu standarta likmes aprēķina un piemērošanas metodika 1 km izmaksām darbības programmas “Izaugsme un nodarbinātība” īstenošanai”.</a:t>
            </a:r>
          </a:p>
        </p:txBody>
      </p:sp>
    </p:spTree>
    <p:extLst>
      <p:ext uri="{BB962C8B-B14F-4D97-AF65-F5344CB8AC3E}">
        <p14:creationId xmlns:p14="http://schemas.microsoft.com/office/powerpoint/2010/main" val="123373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FE5C2-5D87-4762-99F8-6A37CB276E95}"/>
              </a:ext>
            </a:extLst>
          </p:cNvPr>
          <p:cNvSpPr>
            <a:spLocks noGrp="1"/>
          </p:cNvSpPr>
          <p:nvPr>
            <p:ph type="title"/>
          </p:nvPr>
        </p:nvSpPr>
        <p:spPr>
          <a:solidFill>
            <a:schemeClr val="accent1">
              <a:lumMod val="40000"/>
              <a:lumOff val="60000"/>
            </a:schemeClr>
          </a:solidFill>
        </p:spPr>
        <p:txBody>
          <a:bodyPr>
            <a:noAutofit/>
          </a:bodyPr>
          <a:lstStyle/>
          <a:p>
            <a:pPr algn="just"/>
            <a:r>
              <a:rPr lang="lv-LV" sz="2400" dirty="0"/>
              <a:t>Vienkāršotā izmaksas «</a:t>
            </a:r>
            <a:r>
              <a:rPr lang="lv-LV" sz="2400" b="1" i="1" dirty="0"/>
              <a:t>Budžeta projekts» veidlapas piemērs IZM SAM </a:t>
            </a:r>
            <a:endParaRPr lang="lv-LV" sz="2400" dirty="0"/>
          </a:p>
        </p:txBody>
      </p:sp>
      <p:sp>
        <p:nvSpPr>
          <p:cNvPr id="4" name="Rectangle 3">
            <a:extLst>
              <a:ext uri="{FF2B5EF4-FFF2-40B4-BE49-F238E27FC236}">
                <a16:creationId xmlns:a16="http://schemas.microsoft.com/office/drawing/2014/main" id="{77AA4716-2F70-44ED-BB10-8A2FD624141F}"/>
              </a:ext>
            </a:extLst>
          </p:cNvPr>
          <p:cNvSpPr/>
          <p:nvPr/>
        </p:nvSpPr>
        <p:spPr>
          <a:xfrm>
            <a:off x="3048000" y="2690336"/>
            <a:ext cx="6096000" cy="369332"/>
          </a:xfrm>
          <a:prstGeom prst="rect">
            <a:avLst/>
          </a:prstGeom>
        </p:spPr>
        <p:txBody>
          <a:bodyPr>
            <a:spAutoFit/>
          </a:bodyPr>
          <a:lstStyle/>
          <a:p>
            <a:r>
              <a:rPr lang="lv-LV" dirty="0"/>
              <a:t>	</a:t>
            </a:r>
          </a:p>
        </p:txBody>
      </p:sp>
      <p:pic>
        <p:nvPicPr>
          <p:cNvPr id="5" name="Picture 4">
            <a:extLst>
              <a:ext uri="{FF2B5EF4-FFF2-40B4-BE49-F238E27FC236}">
                <a16:creationId xmlns:a16="http://schemas.microsoft.com/office/drawing/2014/main" id="{1D1A0A49-5F5F-41CF-A89C-C9E2A01D31B8}"/>
              </a:ext>
            </a:extLst>
          </p:cNvPr>
          <p:cNvPicPr>
            <a:picLocks noChangeAspect="1"/>
          </p:cNvPicPr>
          <p:nvPr/>
        </p:nvPicPr>
        <p:blipFill>
          <a:blip r:embed="rId3"/>
          <a:stretch>
            <a:fillRect/>
          </a:stretch>
        </p:blipFill>
        <p:spPr>
          <a:xfrm>
            <a:off x="838200" y="1846951"/>
            <a:ext cx="2651990" cy="3164098"/>
          </a:xfrm>
          <a:prstGeom prst="rect">
            <a:avLst/>
          </a:prstGeom>
        </p:spPr>
      </p:pic>
      <p:pic>
        <p:nvPicPr>
          <p:cNvPr id="6" name="Picture 5">
            <a:extLst>
              <a:ext uri="{FF2B5EF4-FFF2-40B4-BE49-F238E27FC236}">
                <a16:creationId xmlns:a16="http://schemas.microsoft.com/office/drawing/2014/main" id="{B2523EB5-1F9F-4542-A81E-D2A9AA6B206B}"/>
              </a:ext>
            </a:extLst>
          </p:cNvPr>
          <p:cNvPicPr>
            <a:picLocks noChangeAspect="1"/>
          </p:cNvPicPr>
          <p:nvPr/>
        </p:nvPicPr>
        <p:blipFill>
          <a:blip r:embed="rId4"/>
          <a:stretch>
            <a:fillRect/>
          </a:stretch>
        </p:blipFill>
        <p:spPr>
          <a:xfrm>
            <a:off x="4606078" y="1657661"/>
            <a:ext cx="4877223" cy="5200339"/>
          </a:xfrm>
          <a:prstGeom prst="rect">
            <a:avLst/>
          </a:prstGeom>
        </p:spPr>
      </p:pic>
    </p:spTree>
    <p:extLst>
      <p:ext uri="{BB962C8B-B14F-4D97-AF65-F5344CB8AC3E}">
        <p14:creationId xmlns:p14="http://schemas.microsoft.com/office/powerpoint/2010/main" val="553602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1FC8E-F861-49C5-8FF3-F207167553CC}"/>
              </a:ext>
            </a:extLst>
          </p:cNvPr>
          <p:cNvSpPr>
            <a:spLocks noGrp="1"/>
          </p:cNvSpPr>
          <p:nvPr>
            <p:ph type="title"/>
          </p:nvPr>
        </p:nvSpPr>
        <p:spPr>
          <a:xfrm>
            <a:off x="838200" y="0"/>
            <a:ext cx="10515600" cy="1325563"/>
          </a:xfrm>
        </p:spPr>
        <p:txBody>
          <a:bodyPr/>
          <a:lstStyle/>
          <a:p>
            <a:r>
              <a:rPr lang="lv-LV" sz="2400" b="1" dirty="0">
                <a:solidFill>
                  <a:prstClr val="black"/>
                </a:solidFill>
              </a:rPr>
              <a:t>Budžeta projekta piemērs - starpvalstu sadarbības projekts ar Igaunijas VRG </a:t>
            </a:r>
            <a:endParaRPr lang="lv-LV" dirty="0"/>
          </a:p>
        </p:txBody>
      </p:sp>
      <p:graphicFrame>
        <p:nvGraphicFramePr>
          <p:cNvPr id="4" name="Table 3">
            <a:extLst>
              <a:ext uri="{FF2B5EF4-FFF2-40B4-BE49-F238E27FC236}">
                <a16:creationId xmlns:a16="http://schemas.microsoft.com/office/drawing/2014/main" id="{660993A1-7F8F-4602-BE89-CE193A67CD55}"/>
              </a:ext>
            </a:extLst>
          </p:cNvPr>
          <p:cNvGraphicFramePr>
            <a:graphicFrameLocks noGrp="1"/>
          </p:cNvGraphicFramePr>
          <p:nvPr>
            <p:extLst>
              <p:ext uri="{D42A27DB-BD31-4B8C-83A1-F6EECF244321}">
                <p14:modId xmlns:p14="http://schemas.microsoft.com/office/powerpoint/2010/main" val="3601372298"/>
              </p:ext>
            </p:extLst>
          </p:nvPr>
        </p:nvGraphicFramePr>
        <p:xfrm>
          <a:off x="1178560" y="995680"/>
          <a:ext cx="7815911" cy="5862320"/>
        </p:xfrm>
        <a:graphic>
          <a:graphicData uri="http://schemas.openxmlformats.org/drawingml/2006/table">
            <a:tbl>
              <a:tblPr firstRow="1" bandRow="1">
                <a:tableStyleId>{5C22544A-7EE6-4342-B048-85BDC9FD1C3A}</a:tableStyleId>
              </a:tblPr>
              <a:tblGrid>
                <a:gridCol w="1753042">
                  <a:extLst>
                    <a:ext uri="{9D8B030D-6E8A-4147-A177-3AD203B41FA5}">
                      <a16:colId xmlns:a16="http://schemas.microsoft.com/office/drawing/2014/main" val="4192045243"/>
                    </a:ext>
                  </a:extLst>
                </a:gridCol>
                <a:gridCol w="3559363">
                  <a:extLst>
                    <a:ext uri="{9D8B030D-6E8A-4147-A177-3AD203B41FA5}">
                      <a16:colId xmlns:a16="http://schemas.microsoft.com/office/drawing/2014/main" val="1063087621"/>
                    </a:ext>
                  </a:extLst>
                </a:gridCol>
                <a:gridCol w="2503506">
                  <a:extLst>
                    <a:ext uri="{9D8B030D-6E8A-4147-A177-3AD203B41FA5}">
                      <a16:colId xmlns:a16="http://schemas.microsoft.com/office/drawing/2014/main" val="3922058115"/>
                    </a:ext>
                  </a:extLst>
                </a:gridCol>
              </a:tblGrid>
              <a:tr h="370840">
                <a:tc>
                  <a:txBody>
                    <a:bodyPr/>
                    <a:lstStyle/>
                    <a:p>
                      <a:r>
                        <a:rPr lang="lv-LV" dirty="0"/>
                        <a:t>Izmaksu pozīcija</a:t>
                      </a:r>
                    </a:p>
                  </a:txBody>
                  <a:tcPr/>
                </a:tc>
                <a:tc>
                  <a:txBody>
                    <a:bodyPr/>
                    <a:lstStyle/>
                    <a:p>
                      <a:r>
                        <a:rPr lang="lv-LV" dirty="0"/>
                        <a:t>Summa</a:t>
                      </a:r>
                    </a:p>
                  </a:txBody>
                  <a:tcPr/>
                </a:tc>
                <a:tc>
                  <a:txBody>
                    <a:bodyPr/>
                    <a:lstStyle/>
                    <a:p>
                      <a:r>
                        <a:rPr lang="lv-LV" dirty="0"/>
                        <a:t>Pamatojošais dokuments</a:t>
                      </a:r>
                    </a:p>
                  </a:txBody>
                  <a:tcPr/>
                </a:tc>
                <a:extLst>
                  <a:ext uri="{0D108BD9-81ED-4DB2-BD59-A6C34878D82A}">
                    <a16:rowId xmlns:a16="http://schemas.microsoft.com/office/drawing/2014/main" val="3949620562"/>
                  </a:ext>
                </a:extLst>
              </a:tr>
              <a:tr h="370840">
                <a:tc>
                  <a:txBody>
                    <a:bodyPr/>
                    <a:lstStyle/>
                    <a:p>
                      <a:r>
                        <a:rPr lang="lv-LV" dirty="0">
                          <a:effectLst/>
                        </a:rPr>
                        <a:t>Atlīdzība projekta vadītājam</a:t>
                      </a:r>
                      <a:endParaRPr lang="lv-LV" dirty="0"/>
                    </a:p>
                  </a:txBody>
                  <a:tcPr/>
                </a:tc>
                <a:tc>
                  <a:txBody>
                    <a:bodyPr/>
                    <a:lstStyle/>
                    <a:p>
                      <a:r>
                        <a:rPr lang="lv-LV" dirty="0"/>
                        <a:t>1200 EUR x 6 (mēneši)</a:t>
                      </a:r>
                      <a:r>
                        <a:rPr lang="lv-LV" baseline="0" dirty="0"/>
                        <a:t> </a:t>
                      </a:r>
                      <a:r>
                        <a:rPr lang="lv-LV" dirty="0"/>
                        <a:t>= 7 200 EUR</a:t>
                      </a:r>
                    </a:p>
                  </a:txBody>
                  <a:tcPr/>
                </a:tc>
                <a:tc rowSpan="2">
                  <a:txBody>
                    <a:bodyPr/>
                    <a:lstStyle/>
                    <a:p>
                      <a:r>
                        <a:rPr lang="lv-LV" dirty="0"/>
                        <a:t>Konta izdruka, statistikas dati, vēsturiskās izmaksas u.c.</a:t>
                      </a:r>
                    </a:p>
                  </a:txBody>
                  <a:tcPr/>
                </a:tc>
                <a:extLst>
                  <a:ext uri="{0D108BD9-81ED-4DB2-BD59-A6C34878D82A}">
                    <a16:rowId xmlns:a16="http://schemas.microsoft.com/office/drawing/2014/main" val="3570077042"/>
                  </a:ext>
                </a:extLst>
              </a:tr>
              <a:tr h="370840">
                <a:tc>
                  <a:txBody>
                    <a:bodyPr/>
                    <a:lstStyle/>
                    <a:p>
                      <a:r>
                        <a:rPr lang="lv-LV" b="0" i="0" dirty="0">
                          <a:solidFill>
                            <a:srgbClr val="414142"/>
                          </a:solidFill>
                          <a:effectLst/>
                          <a:latin typeface="Body"/>
                        </a:rPr>
                        <a:t>Grāmatvedības izmaksas</a:t>
                      </a:r>
                    </a:p>
                  </a:txBody>
                  <a:tcPr/>
                </a:tc>
                <a:tc>
                  <a:txBody>
                    <a:bodyPr/>
                    <a:lstStyle/>
                    <a:p>
                      <a:r>
                        <a:rPr lang="lv-LV" dirty="0"/>
                        <a:t>200 EUR x 6 (mēneši) =  1 200 EUR</a:t>
                      </a:r>
                    </a:p>
                    <a:p>
                      <a:endParaRPr lang="lv-LV" dirty="0"/>
                    </a:p>
                  </a:txBody>
                  <a:tcPr/>
                </a:tc>
                <a:tc vMerge="1">
                  <a:txBody>
                    <a:bodyPr/>
                    <a:lstStyle/>
                    <a:p>
                      <a:endParaRPr lang="lv-LV" dirty="0"/>
                    </a:p>
                  </a:txBody>
                  <a:tcPr/>
                </a:tc>
                <a:extLst>
                  <a:ext uri="{0D108BD9-81ED-4DB2-BD59-A6C34878D82A}">
                    <a16:rowId xmlns:a16="http://schemas.microsoft.com/office/drawing/2014/main" val="3484816604"/>
                  </a:ext>
                </a:extLst>
              </a:tr>
              <a:tr h="370840">
                <a:tc>
                  <a:txBody>
                    <a:bodyPr/>
                    <a:lstStyle/>
                    <a:p>
                      <a:r>
                        <a:rPr lang="es-ES" dirty="0" err="1"/>
                        <a:t>dienas</a:t>
                      </a:r>
                      <a:r>
                        <a:rPr lang="es-ES" dirty="0"/>
                        <a:t> </a:t>
                      </a:r>
                      <a:r>
                        <a:rPr lang="es-ES" dirty="0" err="1"/>
                        <a:t>nauda</a:t>
                      </a:r>
                      <a:r>
                        <a:rPr lang="es-ES" dirty="0"/>
                        <a:t> un </a:t>
                      </a:r>
                      <a:r>
                        <a:rPr lang="es-ES" dirty="0" err="1"/>
                        <a:t>viesnīcas</a:t>
                      </a:r>
                      <a:r>
                        <a:rPr lang="es-ES" dirty="0"/>
                        <a:t> </a:t>
                      </a:r>
                      <a:r>
                        <a:rPr lang="es-ES" dirty="0" err="1"/>
                        <a:t>izmaksas</a:t>
                      </a:r>
                      <a:r>
                        <a:rPr lang="es-ES" dirty="0"/>
                        <a:t> </a:t>
                      </a:r>
                      <a:r>
                        <a:rPr lang="lv-LV" dirty="0"/>
                        <a:t>(5 dalībniekiem, 4 dienu komandējums)</a:t>
                      </a:r>
                    </a:p>
                  </a:txBody>
                  <a:tcPr/>
                </a:tc>
                <a:tc>
                  <a:txBody>
                    <a:bodyPr/>
                    <a:lstStyle/>
                    <a:p>
                      <a:r>
                        <a:rPr lang="lv-LV" dirty="0"/>
                        <a:t>Dienas nauda (40 EUR x 4 x 5) = 800 EUR</a:t>
                      </a:r>
                    </a:p>
                    <a:p>
                      <a:endParaRPr lang="lv-LV" i="1" dirty="0"/>
                    </a:p>
                    <a:p>
                      <a:r>
                        <a:rPr lang="lv-LV" i="0" dirty="0"/>
                        <a:t>Viesnīcas izmaksas (60 EUR x 4 x 5) = 1 200 EUR</a:t>
                      </a:r>
                    </a:p>
                  </a:txBody>
                  <a:tcPr/>
                </a:tc>
                <a:tc>
                  <a:txBody>
                    <a:bodyPr/>
                    <a:lstStyle/>
                    <a:p>
                      <a:r>
                        <a:rPr lang="lv-LV" dirty="0"/>
                        <a:t>Atbilstoši normatīvajiem aktiem par kārtību, kādā atlīdzināmi ar komandējumiem saistītie izdevumi, ja tikšanās notiek pie sadarbības partnera</a:t>
                      </a:r>
                    </a:p>
                  </a:txBody>
                  <a:tcPr/>
                </a:tc>
                <a:extLst>
                  <a:ext uri="{0D108BD9-81ED-4DB2-BD59-A6C34878D82A}">
                    <a16:rowId xmlns:a16="http://schemas.microsoft.com/office/drawing/2014/main" val="705346398"/>
                  </a:ext>
                </a:extLst>
              </a:tr>
              <a:tr h="370840">
                <a:tc>
                  <a:txBody>
                    <a:bodyPr/>
                    <a:lstStyle/>
                    <a:p>
                      <a:r>
                        <a:rPr lang="lv-LV" dirty="0"/>
                        <a:t>Ceļa izdevumi</a:t>
                      </a:r>
                    </a:p>
                  </a:txBody>
                  <a:tcPr/>
                </a:tc>
                <a:tc>
                  <a:txBody>
                    <a:bodyPr/>
                    <a:lstStyle/>
                    <a:p>
                      <a:r>
                        <a:rPr lang="lv-LV" dirty="0"/>
                        <a:t>780 EUR</a:t>
                      </a:r>
                      <a:r>
                        <a:rPr lang="lv-LV" baseline="0" dirty="0"/>
                        <a:t> </a:t>
                      </a:r>
                      <a:r>
                        <a:rPr lang="lv-LV" u="none" baseline="0" dirty="0"/>
                        <a:t>(6500 km x 0.12 EUR/km)</a:t>
                      </a:r>
                      <a:endParaRPr lang="lv-LV" i="1" u="none" dirty="0"/>
                    </a:p>
                  </a:txBody>
                  <a:tcPr/>
                </a:tc>
                <a:tc>
                  <a:txBody>
                    <a:bodyPr/>
                    <a:lstStyle/>
                    <a:p>
                      <a:r>
                        <a:rPr lang="lv-LV" dirty="0"/>
                        <a:t>VI likme</a:t>
                      </a:r>
                    </a:p>
                  </a:txBody>
                  <a:tcPr/>
                </a:tc>
                <a:extLst>
                  <a:ext uri="{0D108BD9-81ED-4DB2-BD59-A6C34878D82A}">
                    <a16:rowId xmlns:a16="http://schemas.microsoft.com/office/drawing/2014/main" val="3779484361"/>
                  </a:ext>
                </a:extLst>
              </a:tr>
              <a:tr h="370840">
                <a:tc>
                  <a:txBody>
                    <a:bodyPr/>
                    <a:lstStyle/>
                    <a:p>
                      <a:r>
                        <a:rPr lang="lv-LV" dirty="0"/>
                        <a:t>Dalība konferencē 5 cilvēkiem)</a:t>
                      </a:r>
                    </a:p>
                  </a:txBody>
                  <a:tcPr/>
                </a:tc>
                <a:tc>
                  <a:txBody>
                    <a:bodyPr/>
                    <a:lstStyle/>
                    <a:p>
                      <a:r>
                        <a:rPr lang="lv-LV" dirty="0"/>
                        <a:t>2500 EUR</a:t>
                      </a:r>
                    </a:p>
                  </a:txBody>
                  <a:tcPr/>
                </a:tc>
                <a:tc>
                  <a:txBody>
                    <a:bodyPr/>
                    <a:lstStyle/>
                    <a:p>
                      <a:r>
                        <a:rPr lang="lv-LV" dirty="0"/>
                        <a:t>Konferences organizētāju cenu piedāvājums</a:t>
                      </a:r>
                    </a:p>
                  </a:txBody>
                  <a:tcPr/>
                </a:tc>
                <a:extLst>
                  <a:ext uri="{0D108BD9-81ED-4DB2-BD59-A6C34878D82A}">
                    <a16:rowId xmlns:a16="http://schemas.microsoft.com/office/drawing/2014/main" val="612410098"/>
                  </a:ext>
                </a:extLst>
              </a:tr>
              <a:tr h="370840">
                <a:tc>
                  <a:txBody>
                    <a:bodyPr/>
                    <a:lstStyle/>
                    <a:p>
                      <a:r>
                        <a:rPr lang="lv-LV" b="1" dirty="0"/>
                        <a:t>Kopā</a:t>
                      </a:r>
                    </a:p>
                  </a:txBody>
                  <a:tcPr/>
                </a:tc>
                <a:tc>
                  <a:txBody>
                    <a:bodyPr/>
                    <a:lstStyle/>
                    <a:p>
                      <a:r>
                        <a:rPr lang="lv-LV" b="1" dirty="0"/>
                        <a:t>13 680 EUR</a:t>
                      </a:r>
                    </a:p>
                  </a:txBody>
                  <a:tcPr/>
                </a:tc>
                <a:tc>
                  <a:txBody>
                    <a:bodyPr/>
                    <a:lstStyle/>
                    <a:p>
                      <a:endParaRPr lang="lv-LV" dirty="0"/>
                    </a:p>
                  </a:txBody>
                  <a:tcPr/>
                </a:tc>
                <a:extLst>
                  <a:ext uri="{0D108BD9-81ED-4DB2-BD59-A6C34878D82A}">
                    <a16:rowId xmlns:a16="http://schemas.microsoft.com/office/drawing/2014/main" val="365978907"/>
                  </a:ext>
                </a:extLst>
              </a:tr>
            </a:tbl>
          </a:graphicData>
        </a:graphic>
      </p:graphicFrame>
    </p:spTree>
    <p:extLst>
      <p:ext uri="{BB962C8B-B14F-4D97-AF65-F5344CB8AC3E}">
        <p14:creationId xmlns:p14="http://schemas.microsoft.com/office/powerpoint/2010/main" val="4195699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16C6C-8ED9-40C3-A94D-D8E2E9ABCF04}"/>
              </a:ext>
            </a:extLst>
          </p:cNvPr>
          <p:cNvSpPr>
            <a:spLocks noGrp="1"/>
          </p:cNvSpPr>
          <p:nvPr>
            <p:ph type="title"/>
          </p:nvPr>
        </p:nvSpPr>
        <p:spPr>
          <a:xfrm>
            <a:off x="838200" y="365125"/>
            <a:ext cx="10515600" cy="1311275"/>
          </a:xfrm>
          <a:solidFill>
            <a:schemeClr val="accent1">
              <a:lumMod val="40000"/>
              <a:lumOff val="60000"/>
            </a:schemeClr>
          </a:solidFill>
        </p:spPr>
        <p:txBody>
          <a:bodyPr>
            <a:normAutofit fontScale="90000"/>
          </a:bodyPr>
          <a:lstStyle/>
          <a:p>
            <a:r>
              <a:rPr lang="lv-LV" sz="2700" dirty="0"/>
              <a:t>Vienkāršotā izmaksa “Vienotas likmes finansējums izmaksām, kas nav personāla izmaksas”, pasākumam “Atbalsts LEADER vietējai attīstībai (SVVA — sabiedrības virzīta vietējā attīstība)” vietējo rīcības grupu darbības nodrošināšanai;</a:t>
            </a:r>
            <a:endParaRPr lang="lv-LV" dirty="0"/>
          </a:p>
        </p:txBody>
      </p:sp>
      <p:sp>
        <p:nvSpPr>
          <p:cNvPr id="3" name="Content Placeholder 2">
            <a:extLst>
              <a:ext uri="{FF2B5EF4-FFF2-40B4-BE49-F238E27FC236}">
                <a16:creationId xmlns:a16="http://schemas.microsoft.com/office/drawing/2014/main" id="{C078312D-03D3-4239-84D2-D87B595C7CDE}"/>
              </a:ext>
            </a:extLst>
          </p:cNvPr>
          <p:cNvSpPr>
            <a:spLocks noGrp="1"/>
          </p:cNvSpPr>
          <p:nvPr>
            <p:ph idx="1"/>
          </p:nvPr>
        </p:nvSpPr>
        <p:spPr>
          <a:xfrm>
            <a:off x="838200" y="2702559"/>
            <a:ext cx="10515600" cy="1412241"/>
          </a:xfrm>
        </p:spPr>
        <p:txBody>
          <a:bodyPr/>
          <a:lstStyle/>
          <a:p>
            <a:pPr>
              <a:buFont typeface="Wingdings" panose="05000000000000000000" pitchFamily="2" charset="2"/>
              <a:buChar char="ü"/>
            </a:pPr>
            <a:r>
              <a:rPr lang="lv-LV" dirty="0"/>
              <a:t>Līdz 40% no tiešajām personāla izmaksām var izmantot, lai segtu darbības  pārējās attiecināmās izmaksas </a:t>
            </a:r>
          </a:p>
          <a:p>
            <a:endParaRPr lang="lv-LV" dirty="0"/>
          </a:p>
        </p:txBody>
      </p:sp>
    </p:spTree>
    <p:extLst>
      <p:ext uri="{BB962C8B-B14F-4D97-AF65-F5344CB8AC3E}">
        <p14:creationId xmlns:p14="http://schemas.microsoft.com/office/powerpoint/2010/main" val="3632326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351584" y="3573016"/>
            <a:ext cx="7772400" cy="1533202"/>
          </a:xfrm>
        </p:spPr>
        <p:txBody>
          <a:bodyPr>
            <a:normAutofit/>
          </a:bodyPr>
          <a:lstStyle/>
          <a:p>
            <a:r>
              <a:rPr lang="lv-LV" altLang="en-US" sz="3600" dirty="0">
                <a:solidFill>
                  <a:srgbClr val="5FA408"/>
                </a:solidFill>
                <a:latin typeface="Segoe UI Light" panose="020B0502040204020203" pitchFamily="34" charset="0"/>
                <a:cs typeface="Segoe UI Light" panose="020B0502040204020203" pitchFamily="34" charset="0"/>
              </a:rPr>
              <a:t>PALDIES PAR UZMANĪBU!</a:t>
            </a:r>
            <a:endParaRPr lang="en-GB" altLang="en-US" sz="3600" dirty="0">
              <a:solidFill>
                <a:srgbClr val="5FA408"/>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72370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B1A7-B0F8-4AE3-A666-57A52010F2E3}"/>
              </a:ext>
            </a:extLst>
          </p:cNvPr>
          <p:cNvSpPr>
            <a:spLocks noGrp="1"/>
          </p:cNvSpPr>
          <p:nvPr>
            <p:ph type="title"/>
          </p:nvPr>
        </p:nvSpPr>
        <p:spPr>
          <a:xfrm>
            <a:off x="767080" y="375285"/>
            <a:ext cx="10515600" cy="1325563"/>
          </a:xfrm>
        </p:spPr>
        <p:txBody>
          <a:bodyPr/>
          <a:lstStyle/>
          <a:p>
            <a:r>
              <a:rPr lang="lv-LV" dirty="0"/>
              <a:t>Dotāciju izmaksas veidi ESIF fondiem (</a:t>
            </a:r>
            <a:r>
              <a:rPr lang="lv-LV" dirty="0" err="1"/>
              <a:t>t.sk</a:t>
            </a:r>
            <a:r>
              <a:rPr lang="lv-LV" dirty="0"/>
              <a:t> ELFLA) : </a:t>
            </a:r>
          </a:p>
        </p:txBody>
      </p:sp>
      <p:sp>
        <p:nvSpPr>
          <p:cNvPr id="3" name="Content Placeholder 2">
            <a:extLst>
              <a:ext uri="{FF2B5EF4-FFF2-40B4-BE49-F238E27FC236}">
                <a16:creationId xmlns:a16="http://schemas.microsoft.com/office/drawing/2014/main" id="{48C7D4A2-BC92-47F6-BC07-AFF2261256F7}"/>
              </a:ext>
            </a:extLst>
          </p:cNvPr>
          <p:cNvSpPr>
            <a:spLocks noGrp="1"/>
          </p:cNvSpPr>
          <p:nvPr>
            <p:ph idx="1"/>
          </p:nvPr>
        </p:nvSpPr>
        <p:spPr/>
        <p:txBody>
          <a:bodyPr>
            <a:normAutofit fontScale="92500" lnSpcReduction="20000"/>
          </a:bodyPr>
          <a:lstStyle/>
          <a:p>
            <a:pPr marL="0" indent="0">
              <a:buNone/>
            </a:pPr>
            <a:r>
              <a:rPr lang="lv-LV" dirty="0"/>
              <a:t>1.Dotācijas, ko dalībvalstis piešķir saņēmējiem, var būt kādā no šādiem veidiem: </a:t>
            </a:r>
          </a:p>
          <a:p>
            <a:pPr marL="0" indent="0">
              <a:buNone/>
            </a:pPr>
            <a:r>
              <a:rPr lang="lv-LV" dirty="0"/>
              <a:t>1.1.	to attiecināmo izmaksu atlīdzināšana, kas faktiski radušās saņēmējam vai publiskās un privātās partnerības darbību privātā sektora partnerim un apmaksātas darbību īstenošanas gaitā, ietverot iemaksas natūrā un nolietojuma izmaksas; </a:t>
            </a:r>
          </a:p>
          <a:p>
            <a:pPr marL="0" indent="0">
              <a:buNone/>
            </a:pPr>
            <a:r>
              <a:rPr lang="lv-LV" dirty="0"/>
              <a:t>1.2.	vienības izmaksas; </a:t>
            </a:r>
          </a:p>
          <a:p>
            <a:pPr marL="0" indent="0">
              <a:buNone/>
            </a:pPr>
            <a:r>
              <a:rPr lang="lv-LV" dirty="0"/>
              <a:t>1.3.	fiksētas summas maksājumi; </a:t>
            </a:r>
          </a:p>
          <a:p>
            <a:pPr marL="0" indent="0">
              <a:buNone/>
            </a:pPr>
            <a:r>
              <a:rPr lang="lv-LV" dirty="0"/>
              <a:t>1.4.	vienotas likmes finansējums; </a:t>
            </a:r>
          </a:p>
          <a:p>
            <a:pPr marL="0" indent="0">
              <a:buNone/>
            </a:pPr>
            <a:r>
              <a:rPr lang="lv-LV" dirty="0"/>
              <a:t>1.5.	šā punkta a)–d) apakšpunktā minēto veidu kombinācija ar nosacījumu, ka ikviens no dotācijas veidiem sedz atšķirīgas kategorijas izmaksas vai tiek izmantots atšķirīgiem projektiem, kas veido daļu no darbības, vai secīgiem darbības posmiem. </a:t>
            </a:r>
          </a:p>
          <a:p>
            <a:endParaRPr lang="lv-LV" dirty="0"/>
          </a:p>
        </p:txBody>
      </p:sp>
    </p:spTree>
    <p:extLst>
      <p:ext uri="{BB962C8B-B14F-4D97-AF65-F5344CB8AC3E}">
        <p14:creationId xmlns:p14="http://schemas.microsoft.com/office/powerpoint/2010/main" val="4155968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35A931-E48F-435D-83B5-73A4E8B0DB9E}"/>
              </a:ext>
            </a:extLst>
          </p:cNvPr>
          <p:cNvSpPr>
            <a:spLocks noGrp="1"/>
          </p:cNvSpPr>
          <p:nvPr>
            <p:ph idx="1"/>
          </p:nvPr>
        </p:nvSpPr>
        <p:spPr>
          <a:xfrm>
            <a:off x="838200" y="243840"/>
            <a:ext cx="10515600" cy="5933123"/>
          </a:xfrm>
        </p:spPr>
        <p:txBody>
          <a:bodyPr/>
          <a:lstStyle/>
          <a:p>
            <a:pPr algn="just"/>
            <a:r>
              <a:rPr lang="lv-LV" dirty="0"/>
              <a:t>Ja darbības kopējās izmaksas nepārsniedz 200 000 EUR, iemaksas no ERAF, ESF+, AMIF, IDF un BMVI saņēmējam sniedz vienības izmaksu, fiksētas summas maksājumu vai vienotas likmes finansējuma veidā, izņemot darbības, kurām sniegtais atbalsts ir uzskatāms par valsts atbalstu. </a:t>
            </a:r>
          </a:p>
        </p:txBody>
      </p:sp>
      <p:pic>
        <p:nvPicPr>
          <p:cNvPr id="4" name="Picture 3">
            <a:extLst>
              <a:ext uri="{FF2B5EF4-FFF2-40B4-BE49-F238E27FC236}">
                <a16:creationId xmlns:a16="http://schemas.microsoft.com/office/drawing/2014/main" id="{06300F34-C761-4014-97F5-9B88F023BBD9}"/>
              </a:ext>
            </a:extLst>
          </p:cNvPr>
          <p:cNvPicPr>
            <a:picLocks noChangeAspect="1"/>
          </p:cNvPicPr>
          <p:nvPr/>
        </p:nvPicPr>
        <p:blipFill>
          <a:blip r:embed="rId2"/>
          <a:stretch>
            <a:fillRect/>
          </a:stretch>
        </p:blipFill>
        <p:spPr>
          <a:xfrm>
            <a:off x="1171575" y="2580640"/>
            <a:ext cx="6163945" cy="3739197"/>
          </a:xfrm>
          <a:prstGeom prst="rect">
            <a:avLst/>
          </a:prstGeom>
        </p:spPr>
      </p:pic>
    </p:spTree>
    <p:extLst>
      <p:ext uri="{BB962C8B-B14F-4D97-AF65-F5344CB8AC3E}">
        <p14:creationId xmlns:p14="http://schemas.microsoft.com/office/powerpoint/2010/main" val="906736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4A690-319B-4F4F-9456-E0E37C789AD4}"/>
              </a:ext>
            </a:extLst>
          </p:cNvPr>
          <p:cNvSpPr>
            <a:spLocks noGrp="1"/>
          </p:cNvSpPr>
          <p:nvPr>
            <p:ph type="title"/>
          </p:nvPr>
        </p:nvSpPr>
        <p:spPr/>
        <p:txBody>
          <a:bodyPr/>
          <a:lstStyle/>
          <a:p>
            <a:r>
              <a:rPr lang="lv-LV" dirty="0"/>
              <a:t>Kāpēc ir ieteicams izmantot vienkāršotas izmaksas? </a:t>
            </a:r>
          </a:p>
        </p:txBody>
      </p:sp>
      <p:graphicFrame>
        <p:nvGraphicFramePr>
          <p:cNvPr id="6" name="Content Placeholder 5">
            <a:extLst>
              <a:ext uri="{FF2B5EF4-FFF2-40B4-BE49-F238E27FC236}">
                <a16:creationId xmlns:a16="http://schemas.microsoft.com/office/drawing/2014/main" id="{252B6E12-247A-437A-9BD1-88F4A7D13FF9}"/>
              </a:ext>
            </a:extLst>
          </p:cNvPr>
          <p:cNvGraphicFramePr>
            <a:graphicFrameLocks noGrp="1"/>
          </p:cNvGraphicFramePr>
          <p:nvPr>
            <p:ph idx="1"/>
            <p:extLst>
              <p:ext uri="{D42A27DB-BD31-4B8C-83A1-F6EECF244321}">
                <p14:modId xmlns:p14="http://schemas.microsoft.com/office/powerpoint/2010/main" val="179533061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3613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5E455E9-3D2A-4408-A89B-CEB8A5D6DDBF}"/>
              </a:ext>
            </a:extLst>
          </p:cNvPr>
          <p:cNvPicPr>
            <a:picLocks noGrp="1" noChangeAspect="1"/>
          </p:cNvPicPr>
          <p:nvPr>
            <p:ph idx="1"/>
          </p:nvPr>
        </p:nvPicPr>
        <p:blipFill>
          <a:blip r:embed="rId2"/>
          <a:stretch>
            <a:fillRect/>
          </a:stretch>
        </p:blipFill>
        <p:spPr>
          <a:xfrm>
            <a:off x="1981200" y="680721"/>
            <a:ext cx="9449882" cy="5881640"/>
          </a:xfrm>
          <a:prstGeom prst="rect">
            <a:avLst/>
          </a:prstGeom>
        </p:spPr>
      </p:pic>
    </p:spTree>
    <p:extLst>
      <p:ext uri="{BB962C8B-B14F-4D97-AF65-F5344CB8AC3E}">
        <p14:creationId xmlns:p14="http://schemas.microsoft.com/office/powerpoint/2010/main" val="4219667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D70D7-CA57-4DAD-915D-99977EB238F1}"/>
              </a:ext>
            </a:extLst>
          </p:cNvPr>
          <p:cNvSpPr>
            <a:spLocks noGrp="1"/>
          </p:cNvSpPr>
          <p:nvPr>
            <p:ph type="title"/>
          </p:nvPr>
        </p:nvSpPr>
        <p:spPr/>
        <p:txBody>
          <a:bodyPr/>
          <a:lstStyle/>
          <a:p>
            <a:r>
              <a:rPr lang="lv-LV" dirty="0"/>
              <a:t>ELFLA visbiežāk izmanto vienkāršotās izmaksas sekojošiem pasākumiem: </a:t>
            </a:r>
          </a:p>
        </p:txBody>
      </p:sp>
      <p:pic>
        <p:nvPicPr>
          <p:cNvPr id="4" name="Content Placeholder 3">
            <a:extLst>
              <a:ext uri="{FF2B5EF4-FFF2-40B4-BE49-F238E27FC236}">
                <a16:creationId xmlns:a16="http://schemas.microsoft.com/office/drawing/2014/main" id="{AE475632-4254-4352-A5B1-332A3CDEF291}"/>
              </a:ext>
            </a:extLst>
          </p:cNvPr>
          <p:cNvPicPr>
            <a:picLocks noGrp="1" noChangeAspect="1"/>
          </p:cNvPicPr>
          <p:nvPr>
            <p:ph idx="1"/>
          </p:nvPr>
        </p:nvPicPr>
        <p:blipFill>
          <a:blip r:embed="rId2"/>
          <a:stretch>
            <a:fillRect/>
          </a:stretch>
        </p:blipFill>
        <p:spPr>
          <a:xfrm>
            <a:off x="767080" y="1803483"/>
            <a:ext cx="10515600" cy="2119782"/>
          </a:xfrm>
          <a:prstGeom prst="rect">
            <a:avLst/>
          </a:prstGeom>
        </p:spPr>
      </p:pic>
      <p:sp>
        <p:nvSpPr>
          <p:cNvPr id="5" name="TextBox 4">
            <a:extLst>
              <a:ext uri="{FF2B5EF4-FFF2-40B4-BE49-F238E27FC236}">
                <a16:creationId xmlns:a16="http://schemas.microsoft.com/office/drawing/2014/main" id="{28DB5B74-3A28-4E50-99EF-1911EE41B9F7}"/>
              </a:ext>
            </a:extLst>
          </p:cNvPr>
          <p:cNvSpPr txBox="1"/>
          <p:nvPr/>
        </p:nvSpPr>
        <p:spPr>
          <a:xfrm>
            <a:off x="1234440" y="3712894"/>
            <a:ext cx="2125980" cy="646331"/>
          </a:xfrm>
          <a:prstGeom prst="rect">
            <a:avLst/>
          </a:prstGeom>
          <a:noFill/>
        </p:spPr>
        <p:txBody>
          <a:bodyPr wrap="square" rtlCol="0">
            <a:spAutoFit/>
          </a:bodyPr>
          <a:lstStyle/>
          <a:p>
            <a:r>
              <a:rPr lang="lv-LV" dirty="0"/>
              <a:t>M1. Zināšanu pārnese</a:t>
            </a:r>
          </a:p>
        </p:txBody>
      </p:sp>
      <p:sp>
        <p:nvSpPr>
          <p:cNvPr id="6" name="TextBox 5">
            <a:extLst>
              <a:ext uri="{FF2B5EF4-FFF2-40B4-BE49-F238E27FC236}">
                <a16:creationId xmlns:a16="http://schemas.microsoft.com/office/drawing/2014/main" id="{8DA8C595-D631-4F25-A6BA-CC27DACB8169}"/>
              </a:ext>
            </a:extLst>
          </p:cNvPr>
          <p:cNvSpPr txBox="1"/>
          <p:nvPr/>
        </p:nvSpPr>
        <p:spPr>
          <a:xfrm>
            <a:off x="3708400" y="4036059"/>
            <a:ext cx="2001520" cy="646331"/>
          </a:xfrm>
          <a:prstGeom prst="rect">
            <a:avLst/>
          </a:prstGeom>
          <a:noFill/>
        </p:spPr>
        <p:txBody>
          <a:bodyPr wrap="square" rtlCol="0">
            <a:spAutoFit/>
          </a:bodyPr>
          <a:lstStyle/>
          <a:p>
            <a:r>
              <a:rPr lang="lv-LV" dirty="0"/>
              <a:t>M8. Investīcijas mežu kopšanai </a:t>
            </a:r>
          </a:p>
        </p:txBody>
      </p:sp>
      <p:sp>
        <p:nvSpPr>
          <p:cNvPr id="7" name="TextBox 6">
            <a:extLst>
              <a:ext uri="{FF2B5EF4-FFF2-40B4-BE49-F238E27FC236}">
                <a16:creationId xmlns:a16="http://schemas.microsoft.com/office/drawing/2014/main" id="{14616FA1-A6BB-4546-92EB-3F943B5FA0F4}"/>
              </a:ext>
            </a:extLst>
          </p:cNvPr>
          <p:cNvSpPr txBox="1"/>
          <p:nvPr/>
        </p:nvSpPr>
        <p:spPr>
          <a:xfrm>
            <a:off x="6339840" y="4036059"/>
            <a:ext cx="2001520" cy="369332"/>
          </a:xfrm>
          <a:prstGeom prst="rect">
            <a:avLst/>
          </a:prstGeom>
          <a:noFill/>
        </p:spPr>
        <p:txBody>
          <a:bodyPr wrap="square" rtlCol="0">
            <a:spAutoFit/>
          </a:bodyPr>
          <a:lstStyle/>
          <a:p>
            <a:r>
              <a:rPr lang="lv-LV" dirty="0"/>
              <a:t>M16.Sadarbība </a:t>
            </a:r>
          </a:p>
        </p:txBody>
      </p:sp>
      <p:sp>
        <p:nvSpPr>
          <p:cNvPr id="8" name="TextBox 7">
            <a:extLst>
              <a:ext uri="{FF2B5EF4-FFF2-40B4-BE49-F238E27FC236}">
                <a16:creationId xmlns:a16="http://schemas.microsoft.com/office/drawing/2014/main" id="{648C021D-7543-4217-A3CF-A0B624CC7355}"/>
              </a:ext>
            </a:extLst>
          </p:cNvPr>
          <p:cNvSpPr txBox="1"/>
          <p:nvPr/>
        </p:nvSpPr>
        <p:spPr>
          <a:xfrm>
            <a:off x="9011920" y="4036059"/>
            <a:ext cx="1798320" cy="646331"/>
          </a:xfrm>
          <a:prstGeom prst="rect">
            <a:avLst/>
          </a:prstGeom>
          <a:noFill/>
        </p:spPr>
        <p:txBody>
          <a:bodyPr wrap="square" rtlCol="0">
            <a:spAutoFit/>
          </a:bodyPr>
          <a:lstStyle/>
          <a:p>
            <a:r>
              <a:rPr lang="lv-LV" dirty="0"/>
              <a:t>M19. LEADER pieeja </a:t>
            </a:r>
          </a:p>
        </p:txBody>
      </p:sp>
    </p:spTree>
    <p:extLst>
      <p:ext uri="{BB962C8B-B14F-4D97-AF65-F5344CB8AC3E}">
        <p14:creationId xmlns:p14="http://schemas.microsoft.com/office/powerpoint/2010/main" val="3155608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2AC7748-28CF-4BF7-B9C2-B6DDADBDA938}"/>
              </a:ext>
            </a:extLst>
          </p:cNvPr>
          <p:cNvGraphicFramePr>
            <a:graphicFrameLocks noGrp="1"/>
          </p:cNvGraphicFramePr>
          <p:nvPr>
            <p:ph idx="1"/>
            <p:extLst>
              <p:ext uri="{D42A27DB-BD31-4B8C-83A1-F6EECF244321}">
                <p14:modId xmlns:p14="http://schemas.microsoft.com/office/powerpoint/2010/main" val="1499625955"/>
              </p:ext>
            </p:extLst>
          </p:nvPr>
        </p:nvGraphicFramePr>
        <p:xfrm>
          <a:off x="838200" y="125333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58F6B7EC-A70B-45F2-AF5C-36FD431F9074}"/>
              </a:ext>
            </a:extLst>
          </p:cNvPr>
          <p:cNvSpPr txBox="1"/>
          <p:nvPr/>
        </p:nvSpPr>
        <p:spPr>
          <a:xfrm>
            <a:off x="1921926" y="3244334"/>
            <a:ext cx="820270" cy="369332"/>
          </a:xfrm>
          <a:prstGeom prst="rect">
            <a:avLst/>
          </a:prstGeom>
          <a:noFill/>
        </p:spPr>
        <p:txBody>
          <a:bodyPr wrap="square" rtlCol="0">
            <a:spAutoFit/>
          </a:bodyPr>
          <a:lstStyle/>
          <a:p>
            <a:r>
              <a:rPr lang="lv-LV" b="1" dirty="0"/>
              <a:t>2020.</a:t>
            </a:r>
          </a:p>
        </p:txBody>
      </p:sp>
      <p:sp>
        <p:nvSpPr>
          <p:cNvPr id="6" name="TextBox 5">
            <a:extLst>
              <a:ext uri="{FF2B5EF4-FFF2-40B4-BE49-F238E27FC236}">
                <a16:creationId xmlns:a16="http://schemas.microsoft.com/office/drawing/2014/main" id="{383CE21C-98D4-47B6-96D4-8C330F32DA0A}"/>
              </a:ext>
            </a:extLst>
          </p:cNvPr>
          <p:cNvSpPr txBox="1"/>
          <p:nvPr/>
        </p:nvSpPr>
        <p:spPr>
          <a:xfrm>
            <a:off x="4879542" y="3105834"/>
            <a:ext cx="710451" cy="646331"/>
          </a:xfrm>
          <a:prstGeom prst="rect">
            <a:avLst/>
          </a:prstGeom>
          <a:noFill/>
        </p:spPr>
        <p:txBody>
          <a:bodyPr wrap="none" rtlCol="0">
            <a:spAutoFit/>
          </a:bodyPr>
          <a:lstStyle/>
          <a:p>
            <a:r>
              <a:rPr lang="lv-LV" b="1" dirty="0"/>
              <a:t>2021.</a:t>
            </a:r>
          </a:p>
          <a:p>
            <a:r>
              <a:rPr lang="lv-LV" b="1" dirty="0"/>
              <a:t>2022.</a:t>
            </a:r>
          </a:p>
        </p:txBody>
      </p:sp>
      <p:sp>
        <p:nvSpPr>
          <p:cNvPr id="7" name="TextBox 6">
            <a:extLst>
              <a:ext uri="{FF2B5EF4-FFF2-40B4-BE49-F238E27FC236}">
                <a16:creationId xmlns:a16="http://schemas.microsoft.com/office/drawing/2014/main" id="{3085CA50-4F06-427D-A3E9-9F9571B26F8F}"/>
              </a:ext>
            </a:extLst>
          </p:cNvPr>
          <p:cNvSpPr txBox="1"/>
          <p:nvPr/>
        </p:nvSpPr>
        <p:spPr>
          <a:xfrm>
            <a:off x="8115068" y="3244333"/>
            <a:ext cx="713657" cy="369332"/>
          </a:xfrm>
          <a:prstGeom prst="rect">
            <a:avLst/>
          </a:prstGeom>
          <a:noFill/>
        </p:spPr>
        <p:txBody>
          <a:bodyPr wrap="none" rtlCol="0">
            <a:spAutoFit/>
          </a:bodyPr>
          <a:lstStyle/>
          <a:p>
            <a:r>
              <a:rPr lang="lv-LV" b="1" dirty="0"/>
              <a:t>2023.</a:t>
            </a:r>
          </a:p>
        </p:txBody>
      </p:sp>
      <p:pic>
        <p:nvPicPr>
          <p:cNvPr id="10" name="Picture 2">
            <a:extLst>
              <a:ext uri="{FF2B5EF4-FFF2-40B4-BE49-F238E27FC236}">
                <a16:creationId xmlns:a16="http://schemas.microsoft.com/office/drawing/2014/main" id="{726F0E25-57C1-44C8-9BF7-379F81679A0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1460504" cy="1709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5480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EE52E-5CBF-44D2-8793-4B10CC53991D}"/>
              </a:ext>
            </a:extLst>
          </p:cNvPr>
          <p:cNvSpPr>
            <a:spLocks noGrp="1"/>
          </p:cNvSpPr>
          <p:nvPr>
            <p:ph type="title"/>
          </p:nvPr>
        </p:nvSpPr>
        <p:spPr>
          <a:solidFill>
            <a:schemeClr val="accent1">
              <a:lumMod val="40000"/>
              <a:lumOff val="60000"/>
            </a:schemeClr>
          </a:solidFill>
        </p:spPr>
        <p:txBody>
          <a:bodyPr>
            <a:normAutofit fontScale="90000"/>
          </a:bodyPr>
          <a:lstStyle/>
          <a:p>
            <a:r>
              <a:rPr lang="lv-LV" dirty="0"/>
              <a:t>Pārejas periodā LEADER pieejas administrēšanai ir paredzēts izmantot 4 vienkāršotās izmaksas </a:t>
            </a:r>
          </a:p>
        </p:txBody>
      </p:sp>
      <p:sp>
        <p:nvSpPr>
          <p:cNvPr id="3" name="Content Placeholder 2">
            <a:extLst>
              <a:ext uri="{FF2B5EF4-FFF2-40B4-BE49-F238E27FC236}">
                <a16:creationId xmlns:a16="http://schemas.microsoft.com/office/drawing/2014/main" id="{0EC05722-F2E9-4C6C-9444-84AA900F7DAD}"/>
              </a:ext>
            </a:extLst>
          </p:cNvPr>
          <p:cNvSpPr>
            <a:spLocks noGrp="1"/>
          </p:cNvSpPr>
          <p:nvPr>
            <p:ph idx="1"/>
          </p:nvPr>
        </p:nvSpPr>
        <p:spPr>
          <a:xfrm>
            <a:off x="838200" y="2001520"/>
            <a:ext cx="10515600" cy="4175443"/>
          </a:xfrm>
          <a:noFill/>
          <a:ln>
            <a:noFill/>
          </a:ln>
        </p:spPr>
        <p:txBody>
          <a:bodyPr>
            <a:normAutofit fontScale="40000" lnSpcReduction="20000"/>
          </a:bodyPr>
          <a:lstStyle/>
          <a:p>
            <a:pPr marL="514350" indent="-514350">
              <a:buAutoNum type="arabicPeriod"/>
            </a:pPr>
            <a:r>
              <a:rPr lang="lv-LV" sz="5000" b="1" dirty="0"/>
              <a:t>Vienkāršotā izmaksa “Vienotas likmes finansējums projektu sagatavošanas izmaksām</a:t>
            </a:r>
            <a:r>
              <a:rPr lang="lv-LV" sz="5000" i="1" dirty="0"/>
              <a:t>”</a:t>
            </a:r>
          </a:p>
          <a:p>
            <a:pPr>
              <a:buFont typeface="Wingdings" panose="05000000000000000000" pitchFamily="2" charset="2"/>
              <a:buChar char="ü"/>
            </a:pPr>
            <a:r>
              <a:rPr lang="lv-LV" sz="5000" dirty="0"/>
              <a:t>pasākumam M4 “Ieguldījumi materiālajos aktīvos”;</a:t>
            </a:r>
          </a:p>
          <a:p>
            <a:pPr>
              <a:buFont typeface="Wingdings" panose="05000000000000000000" pitchFamily="2" charset="2"/>
              <a:buChar char="ü"/>
            </a:pPr>
            <a:r>
              <a:rPr lang="lv-LV" sz="5000" dirty="0" err="1"/>
              <a:t>apakšpasākumam</a:t>
            </a:r>
            <a:r>
              <a:rPr lang="lv-LV" sz="5000" dirty="0"/>
              <a:t> 19.2. “Atbalsts darbību īstenošanai saskaņā ar SVVA stratēģiju”.</a:t>
            </a:r>
          </a:p>
          <a:p>
            <a:pPr marL="0" indent="0">
              <a:buNone/>
            </a:pPr>
            <a:endParaRPr lang="lv-LV" sz="5000" dirty="0"/>
          </a:p>
          <a:p>
            <a:pPr marL="0" indent="0">
              <a:buNone/>
            </a:pPr>
            <a:r>
              <a:rPr lang="lv-LV" sz="5000" dirty="0"/>
              <a:t>2.</a:t>
            </a:r>
            <a:r>
              <a:rPr lang="lv-LV" sz="5000" i="1" dirty="0"/>
              <a:t> </a:t>
            </a:r>
            <a:r>
              <a:rPr lang="lv-LV" sz="5000" b="1" dirty="0"/>
              <a:t>Tehnikas un būvniecības katalogi : </a:t>
            </a:r>
          </a:p>
          <a:p>
            <a:pPr>
              <a:buFont typeface="Wingdings" panose="05000000000000000000" pitchFamily="2" charset="2"/>
              <a:buChar char="ü"/>
            </a:pPr>
            <a:r>
              <a:rPr lang="lv-LV" sz="5000" dirty="0"/>
              <a:t>pasākumam M4 “Ieguldījumi materiālajos aktīvos”</a:t>
            </a:r>
          </a:p>
          <a:p>
            <a:pPr>
              <a:buFont typeface="Wingdings" panose="05000000000000000000" pitchFamily="2" charset="2"/>
              <a:buChar char="ü"/>
            </a:pPr>
            <a:r>
              <a:rPr lang="lv-LV" sz="5000" dirty="0" err="1"/>
              <a:t>apakšpasākumam</a:t>
            </a:r>
            <a:r>
              <a:rPr lang="lv-LV" sz="5000" dirty="0"/>
              <a:t> 19.2. “Atbalsts darbību īstenošanai saskaņā ar SVVA stratēģiju”.</a:t>
            </a:r>
          </a:p>
          <a:p>
            <a:pPr marL="0" indent="0">
              <a:buNone/>
            </a:pPr>
            <a:endParaRPr lang="lv-LV" sz="5000" b="1" dirty="0"/>
          </a:p>
          <a:p>
            <a:pPr marL="0" indent="0">
              <a:buNone/>
            </a:pPr>
            <a:r>
              <a:rPr lang="lv-LV" sz="5000" dirty="0"/>
              <a:t>3.  </a:t>
            </a:r>
            <a:r>
              <a:rPr lang="lv-LV" sz="5000" b="1" dirty="0"/>
              <a:t>Vienkāršotā izmaksa “Vienotas likmes finansējums izmaksām, kas nav personāla izmaksas”,</a:t>
            </a:r>
            <a:r>
              <a:rPr lang="lv-LV" sz="5000" i="1" dirty="0"/>
              <a:t> </a:t>
            </a:r>
            <a:r>
              <a:rPr lang="lv-LV" sz="5000" dirty="0" err="1"/>
              <a:t>apakšpasākumam</a:t>
            </a:r>
            <a:r>
              <a:rPr lang="lv-LV" sz="5000" dirty="0"/>
              <a:t> 19.4. “Vietējās rīcības grupas darbības nodrošināšana, teritorijas aktivizēšana”.</a:t>
            </a:r>
          </a:p>
          <a:p>
            <a:pPr marL="0" indent="0">
              <a:buNone/>
            </a:pPr>
            <a:endParaRPr lang="lv-LV" sz="5000" b="1" dirty="0"/>
          </a:p>
          <a:p>
            <a:pPr marL="0" indent="0">
              <a:buNone/>
            </a:pPr>
            <a:r>
              <a:rPr lang="lv-LV" sz="5000" dirty="0"/>
              <a:t>4. </a:t>
            </a:r>
            <a:r>
              <a:rPr lang="lv-LV" sz="5000" b="1" dirty="0"/>
              <a:t>Vienkāršotā izmaksa “Vienreizējs maksājums sabiedrības virzītas vietējās attīstības stratēģiju sagatavošanai” </a:t>
            </a:r>
            <a:r>
              <a:rPr lang="lv-LV" sz="5000" dirty="0" err="1"/>
              <a:t>apakšpasākumam</a:t>
            </a:r>
            <a:r>
              <a:rPr lang="lv-LV" sz="5000" dirty="0"/>
              <a:t> 19.1. “Sagatavošanas atbalsts”.</a:t>
            </a:r>
          </a:p>
          <a:p>
            <a:endParaRPr lang="lv-LV" dirty="0"/>
          </a:p>
        </p:txBody>
      </p:sp>
    </p:spTree>
    <p:extLst>
      <p:ext uri="{BB962C8B-B14F-4D97-AF65-F5344CB8AC3E}">
        <p14:creationId xmlns:p14="http://schemas.microsoft.com/office/powerpoint/2010/main" val="2996718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16C6C-8ED9-40C3-A94D-D8E2E9ABCF04}"/>
              </a:ext>
            </a:extLst>
          </p:cNvPr>
          <p:cNvSpPr>
            <a:spLocks noGrp="1"/>
          </p:cNvSpPr>
          <p:nvPr>
            <p:ph type="title"/>
          </p:nvPr>
        </p:nvSpPr>
        <p:spPr>
          <a:xfrm>
            <a:off x="838200" y="365125"/>
            <a:ext cx="10515600" cy="1311275"/>
          </a:xfrm>
          <a:solidFill>
            <a:schemeClr val="accent1">
              <a:lumMod val="40000"/>
              <a:lumOff val="60000"/>
            </a:schemeClr>
          </a:solidFill>
        </p:spPr>
        <p:txBody>
          <a:bodyPr>
            <a:normAutofit/>
          </a:bodyPr>
          <a:lstStyle/>
          <a:p>
            <a:r>
              <a:rPr lang="lv-LV" sz="2700" dirty="0"/>
              <a:t>Vienkāršotā izmaksa “Vienotas likmes finansējums izmaksām, kas nav personāla izmaksas”, </a:t>
            </a:r>
            <a:r>
              <a:rPr lang="lv-LV" sz="2700" dirty="0" err="1"/>
              <a:t>apakšpasākumam</a:t>
            </a:r>
            <a:r>
              <a:rPr lang="lv-LV" sz="2700" dirty="0"/>
              <a:t> 19.4. “Vietējās rīcības grupas darbības nodrošināšana, teritorijas aktivizēšana”</a:t>
            </a:r>
            <a:endParaRPr lang="lv-LV" dirty="0"/>
          </a:p>
        </p:txBody>
      </p:sp>
      <p:sp>
        <p:nvSpPr>
          <p:cNvPr id="3" name="Content Placeholder 2">
            <a:extLst>
              <a:ext uri="{FF2B5EF4-FFF2-40B4-BE49-F238E27FC236}">
                <a16:creationId xmlns:a16="http://schemas.microsoft.com/office/drawing/2014/main" id="{C078312D-03D3-4239-84D2-D87B595C7CDE}"/>
              </a:ext>
            </a:extLst>
          </p:cNvPr>
          <p:cNvSpPr>
            <a:spLocks noGrp="1"/>
          </p:cNvSpPr>
          <p:nvPr>
            <p:ph idx="1"/>
          </p:nvPr>
        </p:nvSpPr>
        <p:spPr>
          <a:xfrm>
            <a:off x="838200" y="2702559"/>
            <a:ext cx="10515600" cy="1412241"/>
          </a:xfrm>
        </p:spPr>
        <p:txBody>
          <a:bodyPr/>
          <a:lstStyle/>
          <a:p>
            <a:pPr>
              <a:buFont typeface="Wingdings" panose="05000000000000000000" pitchFamily="2" charset="2"/>
              <a:buChar char="ü"/>
            </a:pPr>
            <a:r>
              <a:rPr lang="lv-LV" dirty="0"/>
              <a:t>Līdz 40% no tiešajām personāla izmaksām var izmantot, lai segtu darbības  pārējās attiecināmās izmaksas </a:t>
            </a:r>
          </a:p>
          <a:p>
            <a:endParaRPr lang="lv-LV" dirty="0"/>
          </a:p>
        </p:txBody>
      </p:sp>
    </p:spTree>
    <p:extLst>
      <p:ext uri="{BB962C8B-B14F-4D97-AF65-F5344CB8AC3E}">
        <p14:creationId xmlns:p14="http://schemas.microsoft.com/office/powerpoint/2010/main" val="3966408356"/>
      </p:ext>
    </p:extLst>
  </p:cSld>
  <p:clrMapOvr>
    <a:masterClrMapping/>
  </p:clrMapOvr>
</p:sld>
</file>

<file path=ppt/theme/theme1.xml><?xml version="1.0" encoding="utf-8"?>
<a:theme xmlns:a="http://schemas.openxmlformats.org/drawingml/2006/main" name="Office dizain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17781</TotalTime>
  <Words>1005</Words>
  <Application>Microsoft Office PowerPoint</Application>
  <PresentationFormat>Widescreen</PresentationFormat>
  <Paragraphs>157</Paragraphs>
  <Slides>17</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Body</vt:lpstr>
      <vt:lpstr>Calibri</vt:lpstr>
      <vt:lpstr>Calibri Light</vt:lpstr>
      <vt:lpstr>Segoe UI Light</vt:lpstr>
      <vt:lpstr>Times New Roman</vt:lpstr>
      <vt:lpstr>Verdana</vt:lpstr>
      <vt:lpstr>Wingdings</vt:lpstr>
      <vt:lpstr>Office dizains</vt:lpstr>
      <vt:lpstr>Vienkāršotās izmaksas LEADER pieejas administrēšanā Latvijas Lauku attīstības programmā 2014.-2020. Pārejas periodā (2021. un 2022.gadam) un Kopējās lauksaimniecības politikā 2020.+ </vt:lpstr>
      <vt:lpstr>Dotāciju izmaksas veidi ESIF fondiem (t.sk ELFLA) : </vt:lpstr>
      <vt:lpstr>PowerPoint Presentation</vt:lpstr>
      <vt:lpstr>Kāpēc ir ieteicams izmantot vienkāršotas izmaksas? </vt:lpstr>
      <vt:lpstr>PowerPoint Presentation</vt:lpstr>
      <vt:lpstr>ELFLA visbiežāk izmanto vienkāršotās izmaksas sekojošiem pasākumiem: </vt:lpstr>
      <vt:lpstr>PowerPoint Presentation</vt:lpstr>
      <vt:lpstr>Pārejas periodā LEADER pieejas administrēšanai ir paredzēts izmantot 4 vienkāršotās izmaksas </vt:lpstr>
      <vt:lpstr>Vienkāršotā izmaksa “Vienotas likmes finansējums izmaksām, kas nav personāla izmaksas”, apakšpasākumam 19.4. “Vietējās rīcības grupas darbības nodrošināšana, teritorijas aktivizēšana”</vt:lpstr>
      <vt:lpstr>PowerPoint Presentation</vt:lpstr>
      <vt:lpstr>1. Vienkāršoto izmaksu piemērošana aktivitātei «Vietējās ekonomikas stiprināšanas iniciatīvas»</vt:lpstr>
      <vt:lpstr>PowerPoint Presentation</vt:lpstr>
      <vt:lpstr>Vienkāršotā izmaksa “Vienas vienības izmaksu standarta likmes aprēķina un piemērošanas metodika 1 km izmaksām”</vt:lpstr>
      <vt:lpstr>Vienkāršotā izmaksas «Budžeta projekts» veidlapas piemērs IZM SAM </vt:lpstr>
      <vt:lpstr>Budžeta projekta piemērs - starpvalstu sadarbības projekts ar Igaunijas VRG </vt:lpstr>
      <vt:lpstr>Vienkāršotā izmaksa “Vienotas likmes finansējums izmaksām, kas nav personāla izmaksas”, pasākumam “Atbalsts LEADER vietējai attīstībai (SVVA — sabiedrības virzīta vietējā attīstība)” vietējo rīcības grupu darbības nodrošināšanai;</vt:lpstr>
      <vt:lpstr>PALDIES PAR UZMANĪBU!</vt:lpstr>
    </vt:vector>
  </TitlesOfParts>
  <Company>Zemkopības Ministrija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Andra.Karlsone@zm.gov.lv</dc:creator>
  <cp:lastModifiedBy>Andra Karlsone</cp:lastModifiedBy>
  <cp:revision>455</cp:revision>
  <cp:lastPrinted>2020-10-08T06:26:42Z</cp:lastPrinted>
  <dcterms:created xsi:type="dcterms:W3CDTF">2019-07-02T12:44:24Z</dcterms:created>
  <dcterms:modified xsi:type="dcterms:W3CDTF">2020-10-13T07:33:01Z</dcterms:modified>
</cp:coreProperties>
</file>