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307" r:id="rId9"/>
    <p:sldId id="262" r:id="rId10"/>
    <p:sldId id="264" r:id="rId11"/>
    <p:sldId id="289" r:id="rId12"/>
    <p:sldId id="290" r:id="rId13"/>
    <p:sldId id="291" r:id="rId14"/>
    <p:sldId id="292" r:id="rId15"/>
    <p:sldId id="265" r:id="rId16"/>
    <p:sldId id="266" r:id="rId17"/>
    <p:sldId id="267" r:id="rId18"/>
    <p:sldId id="268" r:id="rId19"/>
    <p:sldId id="269" r:id="rId20"/>
    <p:sldId id="270" r:id="rId21"/>
    <p:sldId id="293" r:id="rId22"/>
    <p:sldId id="271" r:id="rId23"/>
    <p:sldId id="272" r:id="rId24"/>
    <p:sldId id="274" r:id="rId25"/>
    <p:sldId id="277" r:id="rId26"/>
    <p:sldId id="278" r:id="rId27"/>
    <p:sldId id="279" r:id="rId28"/>
    <p:sldId id="295" r:id="rId29"/>
    <p:sldId id="284" r:id="rId30"/>
    <p:sldId id="280" r:id="rId31"/>
    <p:sldId id="285" r:id="rId32"/>
    <p:sldId id="286" r:id="rId33"/>
    <p:sldId id="282" r:id="rId34"/>
    <p:sldId id="287" r:id="rId35"/>
    <p:sldId id="281" r:id="rId36"/>
    <p:sldId id="294" r:id="rId37"/>
    <p:sldId id="306" r:id="rId38"/>
    <p:sldId id="288" r:id="rId39"/>
    <p:sldId id="283" r:id="rId40"/>
    <p:sldId id="297" r:id="rId41"/>
    <p:sldId id="298" r:id="rId42"/>
    <p:sldId id="300" r:id="rId43"/>
    <p:sldId id="301" r:id="rId44"/>
    <p:sldId id="302" r:id="rId45"/>
    <p:sldId id="303" r:id="rId46"/>
    <p:sldId id="296" r:id="rId47"/>
    <p:sldId id="30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ABAF1-F425-4098-81EB-4514BF0DC285}" type="doc">
      <dgm:prSet loTypeId="urn:microsoft.com/office/officeart/2005/8/layout/matrix2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0AAE39D-7983-4C53-A878-8095F60E6D1A}">
      <dgm:prSet/>
      <dgm:spPr/>
      <dgm:t>
        <a:bodyPr/>
        <a:lstStyle/>
        <a:p>
          <a:pPr rtl="0"/>
          <a:r>
            <a:rPr lang="lv-LV" dirty="0" smtClean="0"/>
            <a:t>Pedagogs    –        Izglītojamais</a:t>
          </a:r>
          <a:endParaRPr lang="en-US" dirty="0"/>
        </a:p>
      </dgm:t>
    </dgm:pt>
    <dgm:pt modelId="{21A313B5-E54B-49F0-8F6E-AFAAB3BCC9AA}" type="parTrans" cxnId="{35FB3FD7-6C30-4B21-9B72-C98ADB1E3F29}">
      <dgm:prSet/>
      <dgm:spPr/>
      <dgm:t>
        <a:bodyPr/>
        <a:lstStyle/>
        <a:p>
          <a:endParaRPr lang="en-US"/>
        </a:p>
      </dgm:t>
    </dgm:pt>
    <dgm:pt modelId="{7822169F-D936-4E2E-BBA5-EDEE86DDDE3E}" type="sibTrans" cxnId="{35FB3FD7-6C30-4B21-9B72-C98ADB1E3F29}">
      <dgm:prSet/>
      <dgm:spPr/>
      <dgm:t>
        <a:bodyPr/>
        <a:lstStyle/>
        <a:p>
          <a:endParaRPr lang="en-US"/>
        </a:p>
      </dgm:t>
    </dgm:pt>
    <dgm:pt modelId="{01CD6EB9-EC67-4AD6-ACF2-AF99470B8950}">
      <dgm:prSet/>
      <dgm:spPr/>
      <dgm:t>
        <a:bodyPr/>
        <a:lstStyle/>
        <a:p>
          <a:pPr rtl="0"/>
          <a:r>
            <a:rPr lang="lv-LV" dirty="0" smtClean="0"/>
            <a:t>Izglītojamais – izglītojamais</a:t>
          </a:r>
          <a:endParaRPr lang="en-US" dirty="0"/>
        </a:p>
      </dgm:t>
    </dgm:pt>
    <dgm:pt modelId="{D285E002-9C14-42E8-8BF7-B371078198D4}" type="parTrans" cxnId="{4EC69AD5-B5BC-4342-8F56-B1854FFBF44D}">
      <dgm:prSet/>
      <dgm:spPr/>
      <dgm:t>
        <a:bodyPr/>
        <a:lstStyle/>
        <a:p>
          <a:endParaRPr lang="en-US"/>
        </a:p>
      </dgm:t>
    </dgm:pt>
    <dgm:pt modelId="{3437BD0E-C229-4DDA-B3DB-EB971CE2E2E9}" type="sibTrans" cxnId="{4EC69AD5-B5BC-4342-8F56-B1854FFBF44D}">
      <dgm:prSet/>
      <dgm:spPr/>
      <dgm:t>
        <a:bodyPr/>
        <a:lstStyle/>
        <a:p>
          <a:endParaRPr lang="en-US"/>
        </a:p>
      </dgm:t>
    </dgm:pt>
    <dgm:pt modelId="{3EF87035-5887-40FD-B53F-65C94B32E348}">
      <dgm:prSet/>
      <dgm:spPr/>
      <dgm:t>
        <a:bodyPr/>
        <a:lstStyle/>
        <a:p>
          <a:pPr rtl="0"/>
          <a:r>
            <a:rPr lang="lv-LV" dirty="0" smtClean="0"/>
            <a:t>Pedagogs – pedagogs</a:t>
          </a:r>
          <a:endParaRPr lang="en-US" dirty="0"/>
        </a:p>
      </dgm:t>
    </dgm:pt>
    <dgm:pt modelId="{A3A13190-9A90-4E5C-8BFB-BB2842B1F28B}" type="parTrans" cxnId="{0FEBC985-52DE-475C-A266-70444665B07F}">
      <dgm:prSet/>
      <dgm:spPr/>
      <dgm:t>
        <a:bodyPr/>
        <a:lstStyle/>
        <a:p>
          <a:endParaRPr lang="en-US"/>
        </a:p>
      </dgm:t>
    </dgm:pt>
    <dgm:pt modelId="{E2532224-2345-43AA-BD91-47956EA5AA2C}" type="sibTrans" cxnId="{0FEBC985-52DE-475C-A266-70444665B07F}">
      <dgm:prSet/>
      <dgm:spPr/>
      <dgm:t>
        <a:bodyPr/>
        <a:lstStyle/>
        <a:p>
          <a:endParaRPr lang="en-US"/>
        </a:p>
      </dgm:t>
    </dgm:pt>
    <dgm:pt modelId="{B8FF6E65-2A4A-4FDF-9E88-27AD8BC54652}">
      <dgm:prSet/>
      <dgm:spPr/>
      <dgm:t>
        <a:bodyPr/>
        <a:lstStyle/>
        <a:p>
          <a:pPr rtl="0"/>
          <a:r>
            <a:rPr lang="lv-LV" dirty="0" smtClean="0"/>
            <a:t>Izglītojamais –    pedagogs</a:t>
          </a:r>
          <a:endParaRPr lang="en-US" dirty="0"/>
        </a:p>
      </dgm:t>
    </dgm:pt>
    <dgm:pt modelId="{C836D38C-DB17-4C73-A290-7F439B69863A}" type="parTrans" cxnId="{7AE10B9C-46F9-4AA6-A87C-65C5A43CB813}">
      <dgm:prSet/>
      <dgm:spPr/>
      <dgm:t>
        <a:bodyPr/>
        <a:lstStyle/>
        <a:p>
          <a:endParaRPr lang="en-US"/>
        </a:p>
      </dgm:t>
    </dgm:pt>
    <dgm:pt modelId="{5C710883-1924-48FD-AC72-C4AA5C9F3B36}" type="sibTrans" cxnId="{7AE10B9C-46F9-4AA6-A87C-65C5A43CB813}">
      <dgm:prSet/>
      <dgm:spPr/>
      <dgm:t>
        <a:bodyPr/>
        <a:lstStyle/>
        <a:p>
          <a:endParaRPr lang="en-US"/>
        </a:p>
      </dgm:t>
    </dgm:pt>
    <dgm:pt modelId="{5DA599B3-237E-4E94-A53A-FCA5184B1344}">
      <dgm:prSet/>
      <dgm:spPr/>
    </dgm:pt>
    <dgm:pt modelId="{B79CB864-1126-4264-AA22-559D7B73C091}" type="parTrans" cxnId="{0F3752C2-1B33-4F64-9BC5-01C0115F62F9}">
      <dgm:prSet/>
      <dgm:spPr/>
      <dgm:t>
        <a:bodyPr/>
        <a:lstStyle/>
        <a:p>
          <a:endParaRPr lang="en-US"/>
        </a:p>
      </dgm:t>
    </dgm:pt>
    <dgm:pt modelId="{10F88192-B584-49E5-B2A6-0F7B969EB868}" type="sibTrans" cxnId="{0F3752C2-1B33-4F64-9BC5-01C0115F62F9}">
      <dgm:prSet/>
      <dgm:spPr/>
      <dgm:t>
        <a:bodyPr/>
        <a:lstStyle/>
        <a:p>
          <a:endParaRPr lang="en-US"/>
        </a:p>
      </dgm:t>
    </dgm:pt>
    <dgm:pt modelId="{E63AFF15-1292-4735-A0A6-9FE623A575BF}">
      <dgm:prSet/>
      <dgm:spPr/>
    </dgm:pt>
    <dgm:pt modelId="{9DB4D35D-A9AF-40B9-B5BD-DBD6F214FF74}" type="parTrans" cxnId="{FB4B79FE-CDE6-4F37-B5D2-FE97393E77E6}">
      <dgm:prSet/>
      <dgm:spPr/>
      <dgm:t>
        <a:bodyPr/>
        <a:lstStyle/>
        <a:p>
          <a:endParaRPr lang="en-US"/>
        </a:p>
      </dgm:t>
    </dgm:pt>
    <dgm:pt modelId="{051436AA-0A80-44A0-B75F-0D39DE422975}" type="sibTrans" cxnId="{FB4B79FE-CDE6-4F37-B5D2-FE97393E77E6}">
      <dgm:prSet/>
      <dgm:spPr/>
      <dgm:t>
        <a:bodyPr/>
        <a:lstStyle/>
        <a:p>
          <a:endParaRPr lang="en-US"/>
        </a:p>
      </dgm:t>
    </dgm:pt>
    <dgm:pt modelId="{A91CBAA5-F6D1-455C-83EF-0185A06A8278}">
      <dgm:prSet/>
      <dgm:spPr/>
    </dgm:pt>
    <dgm:pt modelId="{C013679B-A902-4F67-8C62-20A2939805DE}" type="parTrans" cxnId="{AB4D8176-F478-4471-BA87-CFDEE04BC970}">
      <dgm:prSet/>
      <dgm:spPr/>
      <dgm:t>
        <a:bodyPr/>
        <a:lstStyle/>
        <a:p>
          <a:endParaRPr lang="en-US"/>
        </a:p>
      </dgm:t>
    </dgm:pt>
    <dgm:pt modelId="{A9A55B6B-2DB3-4308-8195-625BF217AE3B}" type="sibTrans" cxnId="{AB4D8176-F478-4471-BA87-CFDEE04BC970}">
      <dgm:prSet/>
      <dgm:spPr/>
      <dgm:t>
        <a:bodyPr/>
        <a:lstStyle/>
        <a:p>
          <a:endParaRPr lang="en-US"/>
        </a:p>
      </dgm:t>
    </dgm:pt>
    <dgm:pt modelId="{F806D7F6-9D6D-4D7C-A838-7C64D49620E4}" type="pres">
      <dgm:prSet presAssocID="{AADABAF1-F425-4098-81EB-4514BF0DC285}" presName="matrix" presStyleCnt="0">
        <dgm:presLayoutVars>
          <dgm:chMax val="1"/>
          <dgm:dir/>
          <dgm:resizeHandles val="exact"/>
        </dgm:presLayoutVars>
      </dgm:prSet>
      <dgm:spPr/>
    </dgm:pt>
    <dgm:pt modelId="{02AF9C48-EE5C-4DA9-86EC-CB053C464DA6}" type="pres">
      <dgm:prSet presAssocID="{AADABAF1-F425-4098-81EB-4514BF0DC285}" presName="axisShape" presStyleLbl="bgShp" presStyleIdx="0" presStyleCnt="1"/>
      <dgm:spPr/>
    </dgm:pt>
    <dgm:pt modelId="{A7397A3C-1330-4943-A00C-6038E6436F1A}" type="pres">
      <dgm:prSet presAssocID="{AADABAF1-F425-4098-81EB-4514BF0DC285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F3246-6ADB-4A3A-AF66-EC25E9993CD2}" type="pres">
      <dgm:prSet presAssocID="{AADABAF1-F425-4098-81EB-4514BF0DC285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03E2C-39E9-4E18-983A-21B4FBDE5F9F}" type="pres">
      <dgm:prSet presAssocID="{AADABAF1-F425-4098-81EB-4514BF0DC285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3F8EA-1DE9-4B5D-9908-39F6E3C0A851}" type="pres">
      <dgm:prSet presAssocID="{AADABAF1-F425-4098-81EB-4514BF0DC285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FB3FD7-6C30-4B21-9B72-C98ADB1E3F29}" srcId="{AADABAF1-F425-4098-81EB-4514BF0DC285}" destId="{B0AAE39D-7983-4C53-A878-8095F60E6D1A}" srcOrd="0" destOrd="0" parTransId="{21A313B5-E54B-49F0-8F6E-AFAAB3BCC9AA}" sibTransId="{7822169F-D936-4E2E-BBA5-EDEE86DDDE3E}"/>
    <dgm:cxn modelId="{3392E450-4009-4D44-8CBC-C596503BCC4C}" type="presOf" srcId="{B0AAE39D-7983-4C53-A878-8095F60E6D1A}" destId="{A7397A3C-1330-4943-A00C-6038E6436F1A}" srcOrd="0" destOrd="0" presId="urn:microsoft.com/office/officeart/2005/8/layout/matrix2"/>
    <dgm:cxn modelId="{860EE621-628F-4946-8AC1-F366F6ED742C}" type="presOf" srcId="{B8FF6E65-2A4A-4FDF-9E88-27AD8BC54652}" destId="{9613F8EA-1DE9-4B5D-9908-39F6E3C0A851}" srcOrd="0" destOrd="0" presId="urn:microsoft.com/office/officeart/2005/8/layout/matrix2"/>
    <dgm:cxn modelId="{0F3752C2-1B33-4F64-9BC5-01C0115F62F9}" srcId="{AADABAF1-F425-4098-81EB-4514BF0DC285}" destId="{5DA599B3-237E-4E94-A53A-FCA5184B1344}" srcOrd="4" destOrd="0" parTransId="{B79CB864-1126-4264-AA22-559D7B73C091}" sibTransId="{10F88192-B584-49E5-B2A6-0F7B969EB868}"/>
    <dgm:cxn modelId="{33147FBA-25F7-4F00-AA65-68FEFA08C2EA}" type="presOf" srcId="{01CD6EB9-EC67-4AD6-ACF2-AF99470B8950}" destId="{4FAF3246-6ADB-4A3A-AF66-EC25E9993CD2}" srcOrd="0" destOrd="0" presId="urn:microsoft.com/office/officeart/2005/8/layout/matrix2"/>
    <dgm:cxn modelId="{4EC69AD5-B5BC-4342-8F56-B1854FFBF44D}" srcId="{AADABAF1-F425-4098-81EB-4514BF0DC285}" destId="{01CD6EB9-EC67-4AD6-ACF2-AF99470B8950}" srcOrd="1" destOrd="0" parTransId="{D285E002-9C14-42E8-8BF7-B371078198D4}" sibTransId="{3437BD0E-C229-4DDA-B3DB-EB971CE2E2E9}"/>
    <dgm:cxn modelId="{7AE10B9C-46F9-4AA6-A87C-65C5A43CB813}" srcId="{AADABAF1-F425-4098-81EB-4514BF0DC285}" destId="{B8FF6E65-2A4A-4FDF-9E88-27AD8BC54652}" srcOrd="3" destOrd="0" parTransId="{C836D38C-DB17-4C73-A290-7F439B69863A}" sibTransId="{5C710883-1924-48FD-AC72-C4AA5C9F3B36}"/>
    <dgm:cxn modelId="{0FEBC985-52DE-475C-A266-70444665B07F}" srcId="{AADABAF1-F425-4098-81EB-4514BF0DC285}" destId="{3EF87035-5887-40FD-B53F-65C94B32E348}" srcOrd="2" destOrd="0" parTransId="{A3A13190-9A90-4E5C-8BFB-BB2842B1F28B}" sibTransId="{E2532224-2345-43AA-BD91-47956EA5AA2C}"/>
    <dgm:cxn modelId="{6F95838A-A6A7-42B3-9C2F-4D5723770D2C}" type="presOf" srcId="{AADABAF1-F425-4098-81EB-4514BF0DC285}" destId="{F806D7F6-9D6D-4D7C-A838-7C64D49620E4}" srcOrd="0" destOrd="0" presId="urn:microsoft.com/office/officeart/2005/8/layout/matrix2"/>
    <dgm:cxn modelId="{AB4D8176-F478-4471-BA87-CFDEE04BC970}" srcId="{AADABAF1-F425-4098-81EB-4514BF0DC285}" destId="{A91CBAA5-F6D1-455C-83EF-0185A06A8278}" srcOrd="6" destOrd="0" parTransId="{C013679B-A902-4F67-8C62-20A2939805DE}" sibTransId="{A9A55B6B-2DB3-4308-8195-625BF217AE3B}"/>
    <dgm:cxn modelId="{FB4B79FE-CDE6-4F37-B5D2-FE97393E77E6}" srcId="{AADABAF1-F425-4098-81EB-4514BF0DC285}" destId="{E63AFF15-1292-4735-A0A6-9FE623A575BF}" srcOrd="5" destOrd="0" parTransId="{9DB4D35D-A9AF-40B9-B5BD-DBD6F214FF74}" sibTransId="{051436AA-0A80-44A0-B75F-0D39DE422975}"/>
    <dgm:cxn modelId="{4DBC3643-5000-47AC-B5B0-700282999B71}" type="presOf" srcId="{3EF87035-5887-40FD-B53F-65C94B32E348}" destId="{C5303E2C-39E9-4E18-983A-21B4FBDE5F9F}" srcOrd="0" destOrd="0" presId="urn:microsoft.com/office/officeart/2005/8/layout/matrix2"/>
    <dgm:cxn modelId="{5706523C-65D6-468C-B693-CA8EF1BD3CD8}" type="presParOf" srcId="{F806D7F6-9D6D-4D7C-A838-7C64D49620E4}" destId="{02AF9C48-EE5C-4DA9-86EC-CB053C464DA6}" srcOrd="0" destOrd="0" presId="urn:microsoft.com/office/officeart/2005/8/layout/matrix2"/>
    <dgm:cxn modelId="{985EA245-7916-477C-B198-5BB6BB51E219}" type="presParOf" srcId="{F806D7F6-9D6D-4D7C-A838-7C64D49620E4}" destId="{A7397A3C-1330-4943-A00C-6038E6436F1A}" srcOrd="1" destOrd="0" presId="urn:microsoft.com/office/officeart/2005/8/layout/matrix2"/>
    <dgm:cxn modelId="{28DB1E56-65AE-4025-AA9D-E1D4476ED59B}" type="presParOf" srcId="{F806D7F6-9D6D-4D7C-A838-7C64D49620E4}" destId="{4FAF3246-6ADB-4A3A-AF66-EC25E9993CD2}" srcOrd="2" destOrd="0" presId="urn:microsoft.com/office/officeart/2005/8/layout/matrix2"/>
    <dgm:cxn modelId="{6AF1DBB0-91B7-42D5-9F1D-D5AC6D3290ED}" type="presParOf" srcId="{F806D7F6-9D6D-4D7C-A838-7C64D49620E4}" destId="{C5303E2C-39E9-4E18-983A-21B4FBDE5F9F}" srcOrd="3" destOrd="0" presId="urn:microsoft.com/office/officeart/2005/8/layout/matrix2"/>
    <dgm:cxn modelId="{377402DF-0DB2-4023-99A5-C038CD7E577A}" type="presParOf" srcId="{F806D7F6-9D6D-4D7C-A838-7C64D49620E4}" destId="{9613F8EA-1DE9-4B5D-9908-39F6E3C0A85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AF9C48-EE5C-4DA9-86EC-CB053C464DA6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97A3C-1330-4943-A00C-6038E6436F1A}">
      <dsp:nvSpPr>
        <dsp:cNvPr id="0" name=""/>
        <dsp:cNvSpPr/>
      </dsp:nvSpPr>
      <dsp:spPr>
        <a:xfrm>
          <a:off x="2146006" y="294187"/>
          <a:ext cx="1810385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 smtClean="0"/>
            <a:t>Pedagogs    –        Izglītojamais</a:t>
          </a:r>
          <a:endParaRPr lang="en-US" sz="2200" kern="1200" dirty="0"/>
        </a:p>
      </dsp:txBody>
      <dsp:txXfrm>
        <a:off x="2146006" y="294187"/>
        <a:ext cx="1810385" cy="1810385"/>
      </dsp:txXfrm>
    </dsp:sp>
    <dsp:sp modelId="{4FAF3246-6ADB-4A3A-AF66-EC25E9993CD2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 smtClean="0"/>
            <a:t>Izglītojamais – izglītojamais</a:t>
          </a:r>
          <a:endParaRPr lang="en-US" sz="2200" kern="1200" dirty="0"/>
        </a:p>
      </dsp:txBody>
      <dsp:txXfrm>
        <a:off x="4273208" y="294187"/>
        <a:ext cx="1810385" cy="1810385"/>
      </dsp:txXfrm>
    </dsp:sp>
    <dsp:sp modelId="{C5303E2C-39E9-4E18-983A-21B4FBDE5F9F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 smtClean="0"/>
            <a:t>Pedagogs – pedagogs</a:t>
          </a:r>
          <a:endParaRPr lang="en-US" sz="2200" kern="1200" dirty="0"/>
        </a:p>
      </dsp:txBody>
      <dsp:txXfrm>
        <a:off x="2146006" y="2421390"/>
        <a:ext cx="1810385" cy="1810385"/>
      </dsp:txXfrm>
    </dsp:sp>
    <dsp:sp modelId="{9613F8EA-1DE9-4B5D-9908-39F6E3C0A851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 smtClean="0"/>
            <a:t>Izglītojamais –    pedagogs</a:t>
          </a:r>
          <a:endParaRPr lang="en-US" sz="2200" kern="1200" dirty="0"/>
        </a:p>
      </dsp:txBody>
      <dsp:txXfrm>
        <a:off x="4273208" y="2421390"/>
        <a:ext cx="1810385" cy="181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00DFD-BE0E-436E-8792-332C98B8A422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8F9D7-7058-48D5-90BF-A312E9C1A2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Ne vienmēr tas ir redzams, it īpaši, ja bērnam ir garīgās veselības problēmas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8F9D7-7058-48D5-90BF-A312E9C1A2C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Skolotāju istabas ir divas – viena fizikas kabinetā</a:t>
            </a:r>
          </a:p>
          <a:p>
            <a:r>
              <a:rPr lang="lv-LV" dirty="0" smtClean="0"/>
              <a:t>Aprunāšana, sliktāki darba apstākļi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95CC2-4F08-4A60-966F-830F3031CBA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user\Documents\#sinhro\&amp;OUTLOUD\#Zmazprojekti\autisms\# autisms kapacitatesstiprinasanas projekts\autisms portfolio\pastkartes\aspergers.png"/>
          <p:cNvPicPr>
            <a:picLocks noChangeAspect="1" noChangeArrowheads="1"/>
          </p:cNvPicPr>
          <p:nvPr/>
        </p:nvPicPr>
        <p:blipFill>
          <a:blip r:embed="rId2" cstate="print"/>
          <a:srcRect t="94466"/>
          <a:stretch>
            <a:fillRect/>
          </a:stretch>
        </p:blipFill>
        <p:spPr bwMode="auto">
          <a:xfrm>
            <a:off x="1" y="6553200"/>
            <a:ext cx="9144000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1673A-3F7C-42DD-BBF8-EF19D69C8165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08610-F348-4F72-9241-A457C0514B0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user\Documents\#sinhro\&amp;OUTLOUD\#Zmazprojekti\autisms\# autisms kapacitatesstiprinasanas projekts\autisms portfolio\pastkartes\aspergers.png"/>
          <p:cNvPicPr>
            <a:picLocks noChangeAspect="1" noChangeArrowheads="1"/>
          </p:cNvPicPr>
          <p:nvPr/>
        </p:nvPicPr>
        <p:blipFill>
          <a:blip r:embed="rId13" cstate="print"/>
          <a:srcRect t="94466"/>
          <a:stretch>
            <a:fillRect/>
          </a:stretch>
        </p:blipFill>
        <p:spPr bwMode="auto">
          <a:xfrm>
            <a:off x="1" y="6553200"/>
            <a:ext cx="9144000" cy="304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212976"/>
            <a:ext cx="7772400" cy="1470025"/>
          </a:xfrm>
        </p:spPr>
        <p:txBody>
          <a:bodyPr/>
          <a:lstStyle/>
          <a:p>
            <a:r>
              <a:rPr lang="lv-LV" dirty="0" smtClean="0"/>
              <a:t>Vardarbības anatomija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013176"/>
            <a:ext cx="7056784" cy="153657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lv-LV" dirty="0" smtClean="0"/>
              <a:t>Līga Bērziņa</a:t>
            </a:r>
          </a:p>
          <a:p>
            <a:pPr algn="r"/>
            <a:r>
              <a:rPr lang="lv-LV" dirty="0" smtClean="0"/>
              <a:t>Latvijas Autisma apvienības vadītāja</a:t>
            </a:r>
          </a:p>
          <a:p>
            <a:pPr algn="r"/>
            <a:endParaRPr lang="lv-LV" dirty="0" smtClean="0"/>
          </a:p>
          <a:p>
            <a:r>
              <a:rPr lang="lv-LV" sz="2600" dirty="0" smtClean="0"/>
              <a:t>2016. gads</a:t>
            </a:r>
            <a:endParaRPr lang="en-US" dirty="0"/>
          </a:p>
        </p:txBody>
      </p:sp>
      <p:pic>
        <p:nvPicPr>
          <p:cNvPr id="4" name="Picture 2" descr="C:\Users\user\Desktop\logo_gliemez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609600"/>
            <a:ext cx="5926037" cy="1614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Speciālās skolas</a:t>
            </a:r>
          </a:p>
          <a:p>
            <a:r>
              <a:rPr lang="lv-LV" dirty="0" smtClean="0"/>
              <a:t>Vispārizglītojošā skola</a:t>
            </a:r>
          </a:p>
          <a:p>
            <a:r>
              <a:rPr lang="lv-LV" dirty="0" smtClean="0"/>
              <a:t>Vispārizglītojošā skola ar speciālajām klasēm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chemeClr val="accent3">
                    <a:lumMod val="75000"/>
                  </a:schemeClr>
                </a:solidFill>
              </a:rPr>
              <a:t>VISPĀRIZGLĪTOJOŠĀS SKOLAS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ir pareizā atbilde pēc būtības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13800" dirty="0" smtClean="0"/>
              <a:t>BET...</a:t>
            </a:r>
            <a:endParaRPr lang="en-US" sz="13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Pozitīvi - esam beidzot diskutēt par speciālo skolu slēgšanu, </a:t>
            </a:r>
            <a:br>
              <a:rPr lang="lv-LV" dirty="0" smtClean="0"/>
            </a:br>
            <a:r>
              <a:rPr lang="lv-LV" dirty="0" smtClean="0"/>
              <a:t>bet ...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lv-LV" sz="4400" b="1" dirty="0" smtClean="0"/>
              <a:t>cik </a:t>
            </a:r>
            <a:r>
              <a:rPr lang="lv-LV" sz="4400" b="1" dirty="0" smtClean="0"/>
              <a:t>ir gatavas ir skolas uzņemt īpašos </a:t>
            </a:r>
            <a:r>
              <a:rPr lang="lv-LV" sz="4400" b="1" dirty="0" smtClean="0"/>
              <a:t>bērnus?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Gatavība četros līmeņos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Vide</a:t>
            </a:r>
          </a:p>
          <a:p>
            <a:r>
              <a:rPr lang="lv-LV" dirty="0" smtClean="0"/>
              <a:t>Mācību procesa nodrošināšana</a:t>
            </a:r>
          </a:p>
          <a:p>
            <a:r>
              <a:rPr lang="lv-LV" dirty="0" smtClean="0"/>
              <a:t>Individuālā attīstība</a:t>
            </a:r>
            <a:endParaRPr lang="lv-LV" dirty="0"/>
          </a:p>
          <a:p>
            <a:r>
              <a:rPr lang="lv-LV" dirty="0" smtClean="0"/>
              <a:t>Attiecību veidošana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Pirmais vardarbības līmenis ir nepareizi noteikta mācību programma, nepielāgojama programma, nepareiza slodze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Nepareizi organizēts mācību process neizbēgami noved pie uzvedības problēmām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Bērni bieži maina izglītības iestādes, un to vadītāju pēdējie vārdi ir: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Jūsu bērns dzīvē daudz sasniegs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Bērns ir gudrs, bet nemāk uzvesties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19900" dirty="0" smtClean="0"/>
              <a:t>SKOLĀ</a:t>
            </a:r>
            <a:endParaRPr lang="en-US" sz="19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Mūsu skola nav piemērota viņam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6600" dirty="0" smtClean="0"/>
              <a:t>Viņam vislabākā ir mājmācība</a:t>
            </a:r>
            <a:endParaRPr lang="en-US" sz="6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8000" dirty="0" smtClean="0"/>
              <a:t>Bet kāpēc mūsu bērni pamet skolas? 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/>
          <a:lstStyle/>
          <a:p>
            <a:r>
              <a:rPr lang="lv-LV" dirty="0" smtClean="0"/>
              <a:t>Turklāt nevis vienu, bet pat astoņas sešos gados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496944" cy="1470025"/>
          </a:xfrm>
        </p:spPr>
        <p:txBody>
          <a:bodyPr>
            <a:noAutofit/>
          </a:bodyPr>
          <a:lstStyle/>
          <a:p>
            <a:r>
              <a:rPr lang="lv-LV" sz="11500" dirty="0" smtClean="0"/>
              <a:t>VARDARBĪBA</a:t>
            </a:r>
            <a:endParaRPr lang="en-US" sz="115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138" y="0"/>
            <a:ext cx="917027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Vardarbības formas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Fiziskā </a:t>
            </a:r>
          </a:p>
          <a:p>
            <a:r>
              <a:rPr lang="lv-LV" dirty="0" smtClean="0"/>
              <a:t>Emocionālā</a:t>
            </a:r>
          </a:p>
          <a:p>
            <a:r>
              <a:rPr lang="lv-LV" dirty="0" smtClean="0"/>
              <a:t>Seksuālā</a:t>
            </a:r>
          </a:p>
          <a:p>
            <a:r>
              <a:rPr lang="lv-LV" dirty="0" smtClean="0"/>
              <a:t>Elektroniskie mediji</a:t>
            </a:r>
          </a:p>
          <a:p>
            <a:r>
              <a:rPr lang="lv-LV" dirty="0" smtClean="0"/>
              <a:t>Ignorēšana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Vardarbības </a:t>
            </a:r>
            <a:r>
              <a:rPr lang="lv-LV" dirty="0" smtClean="0"/>
              <a:t>dzirnavas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5856" y="5750004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6600" b="1" dirty="0" smtClean="0">
                <a:solidFill>
                  <a:schemeClr val="accent3">
                    <a:lumMod val="75000"/>
                  </a:schemeClr>
                </a:solidFill>
              </a:rPr>
              <a:t>VECĀKI</a:t>
            </a:r>
            <a:endParaRPr lang="en-US" sz="6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Skolēns skolēns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Jebkurš bērns ar uzvedības problēmām ir bērns ar speciālajām </a:t>
            </a:r>
            <a:r>
              <a:rPr lang="lv-LV" dirty="0" smtClean="0"/>
              <a:t>vajadzībām</a:t>
            </a:r>
            <a:endParaRPr lang="lv-LV" dirty="0" smtClean="0"/>
          </a:p>
          <a:p>
            <a:r>
              <a:rPr lang="lv-LV" dirty="0" smtClean="0"/>
              <a:t>Skol</a:t>
            </a:r>
            <a:r>
              <a:rPr lang="lv-LV" dirty="0" smtClean="0"/>
              <a:t>ā</a:t>
            </a:r>
            <a:r>
              <a:rPr lang="lv-LV" dirty="0" smtClean="0"/>
              <a:t> var notikt tikai tas, ko pieļauj pieaugušie</a:t>
            </a:r>
          </a:p>
          <a:p>
            <a:r>
              <a:rPr lang="lv-LV" dirty="0" smtClean="0"/>
              <a:t>Skola veido vidi, kurā izglītojamie attīsta savas īpašības labās un sliktās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Būtisks vardarbības iemesls g</a:t>
            </a:r>
            <a:r>
              <a:rPr lang="lv-LV" dirty="0" smtClean="0"/>
              <a:t>arlaicība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Strukturētais un nestrukturētais laiks skolā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5400" dirty="0" smtClean="0"/>
              <a:t>Pāridarītājiem ir </a:t>
            </a:r>
            <a:br>
              <a:rPr lang="lv-LV" sz="5400" dirty="0" smtClean="0"/>
            </a:br>
            <a:r>
              <a:rPr lang="lv-LV" sz="5400" dirty="0" smtClean="0">
                <a:solidFill>
                  <a:schemeClr val="accent3">
                    <a:lumMod val="75000"/>
                  </a:schemeClr>
                </a:solidFill>
              </a:rPr>
              <a:t>astoņas</a:t>
            </a:r>
            <a:r>
              <a:rPr lang="lv-LV" sz="5400" dirty="0" smtClean="0"/>
              <a:t> reizes lielāka iespēja kļūt </a:t>
            </a:r>
            <a:br>
              <a:rPr lang="lv-LV" sz="5400" dirty="0" smtClean="0"/>
            </a:br>
            <a:r>
              <a:rPr lang="lv-LV" sz="5400" dirty="0" smtClean="0"/>
              <a:t>par </a:t>
            </a:r>
            <a:r>
              <a:rPr lang="lv-LV" sz="5400" dirty="0" err="1" smtClean="0"/>
              <a:t>kriminālnoziedniekiem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Ģimenē ienāk īpašais bērns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Kā mēs zinām, ka šis bērns ir ar speciālajām vajadzībām? 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Skolēns-pedagogs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1134" cy="684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7327"/>
            <a:ext cx="9153789" cy="6850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Pedagogs - pedagogs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Vēršu jūsu uzmanību, ka daudzās, ļoti daudzās Latvijas skolās pedagogu psiholoģiskais darba klimats ir vērtējams kā ļoti slikts</a:t>
            </a:r>
          </a:p>
          <a:p>
            <a:r>
              <a:rPr lang="lv-LV" dirty="0" err="1" smtClean="0"/>
              <a:t>Mobings</a:t>
            </a:r>
            <a:r>
              <a:rPr lang="lv-LV" dirty="0" smtClean="0"/>
              <a:t> nereti ir novērojams pašu pedagogu vidū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Zems atalgojums nav attaisnojums pāridarījumu akceptēšanai starp kolēģiem un vardarbības akceptēšanai izglītojamo vidū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Pedagogs - skolēns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Lai gan ir cerība, ka samazinās tieša pedagogu vardarbība pret izglītojamajiem, pēc BTAI speciālistu sniegtās informācijas liels vardarbības gadījumu īpatsvars ir konstatēts tieši stundu laikā vai pieaugušo klātbūtnē.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Kurā brīdī mēs atzīstam, ka notiekošais ir </a:t>
            </a:r>
            <a:r>
              <a:rPr lang="lv-LV" dirty="0" smtClean="0"/>
              <a:t>vardarbība?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Kurā brīdī mēs atzīstam, ka notiekošais ir vardarbība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“Katrā klasē vienmēr ir bijis kāds bērns, kuru apceļ”</a:t>
            </a:r>
          </a:p>
          <a:p>
            <a:r>
              <a:rPr lang="lv-LV" dirty="0" smtClean="0"/>
              <a:t>Viņš pats ir vainīgs, nē, manā klasē viss ir </a:t>
            </a:r>
            <a:r>
              <a:rPr lang="lv-LV" dirty="0" smtClean="0"/>
              <a:t>kārtībā</a:t>
            </a:r>
          </a:p>
          <a:p>
            <a:r>
              <a:rPr lang="lv-LV" dirty="0" smtClean="0"/>
              <a:t>Tā notiek norūdīšanās lielajai dzīvei</a:t>
            </a:r>
          </a:p>
          <a:p>
            <a:r>
              <a:rPr lang="lv-LV" dirty="0" smtClean="0"/>
              <a:t>Viņam jātiek pašam ar situāciju galā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Ir epizodes, kuras pedagogi vienkārši ļauj notikt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91880" y="4869160"/>
            <a:ext cx="19650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4800" dirty="0" smtClean="0"/>
              <a:t>Kāpēc?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Tas nav nogurums, bet tā ir nespēja atrast pareizās formulas, tā ir nespēja </a:t>
            </a:r>
            <a:r>
              <a:rPr lang="lv-LV" dirty="0" smtClean="0"/>
              <a:t>dalīties </a:t>
            </a:r>
            <a:r>
              <a:rPr lang="lv-LV" dirty="0" smtClean="0"/>
              <a:t>ar informāciju un risinājumiem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/>
          <a:lstStyle/>
          <a:p>
            <a:r>
              <a:rPr lang="lv-LV" dirty="0" smtClean="0"/>
              <a:t>Tas ir kā lauku  rakt ar lāpstu vai rakt ar arklu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Sociālā izolēšanās var notikt pamazām, ilgi, ļoti nemanāmi un adaptīvi – bērni neiet uz radu ballītēm, publiskiem pasākumiem, kafejnīcām utt. </a:t>
            </a:r>
          </a:p>
          <a:p>
            <a:r>
              <a:rPr lang="lv-LV" dirty="0" smtClean="0"/>
              <a:t>Izolējas vecāki.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Tolerance pret savādāko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Pedagoga teiktais: es saprotu viņa sāpes, jo man arī ir sāpējis, bet es nespēju viņu mierināt, jo pati neesmu mierināta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Ko nozīmē skola bez vardarbības?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Tā ir iespēju radīšana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Laiks, kurš tiek patērēts </a:t>
            </a:r>
            <a:r>
              <a:rPr lang="lv-LV" dirty="0" err="1" smtClean="0"/>
              <a:t>mobingam</a:t>
            </a:r>
            <a:r>
              <a:rPr lang="lv-LV" dirty="0" smtClean="0"/>
              <a:t>, tiek piepildīts ar pozitīvām un jēgpilnām aktivitātēm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Tā ir drošas vides veidošana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Droša vide nozīmē spēja atpazīt pirmos vardarbības un neiecietības signālus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Līdzīgi kā mēs neļaujam braukt šoferiem bez tiesībām, mēs nedrīkstam ļaut veidot īpašo bērnu dzīvi cilvēkiem bez atbilstošiem treniņiem un attieksmes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Attieksmi un rīcību var reglamentēt un tai ir jābūt reglamentētai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Tāpēc taču mums top Tikumības likums?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Paldies!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Pirmsskola ir patiesības mirklis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/>
              <a:t>Autisms</a:t>
            </a:r>
            <a:r>
              <a:rPr lang="lv-LV" dirty="0" smtClean="0"/>
              <a:t>, hiperaktivitāte, UHDS utt. tās ir medicīnas diagnozes, bet vienīgās saprātīgās zāles ir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568952" cy="1470025"/>
          </a:xfrm>
        </p:spPr>
        <p:txBody>
          <a:bodyPr>
            <a:noAutofit/>
          </a:bodyPr>
          <a:lstStyle/>
          <a:p>
            <a:r>
              <a:rPr lang="lv-LV" sz="11500" dirty="0" smtClean="0"/>
              <a:t>PEDAGOĢIJA</a:t>
            </a:r>
            <a:endParaRPr lang="en-US" sz="115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2004.gada pētījums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Kurp doties?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4 konference Autisma portfoli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konference Autisma portfolio</Template>
  <TotalTime>606</TotalTime>
  <Words>588</Words>
  <Application>Microsoft Office PowerPoint</Application>
  <PresentationFormat>On-screen Show (4:3)</PresentationFormat>
  <Paragraphs>92</Paragraphs>
  <Slides>47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2014 konference Autisma portfolio</vt:lpstr>
      <vt:lpstr>Vardarbības anatomija</vt:lpstr>
      <vt:lpstr>SKOLĀ</vt:lpstr>
      <vt:lpstr>Ģimenē ienāk īpašais bērns</vt:lpstr>
      <vt:lpstr>Slide 4</vt:lpstr>
      <vt:lpstr>Pirmsskola ir patiesības mirklis</vt:lpstr>
      <vt:lpstr>Autisms, hiperaktivitāte, UHDS utt. tās ir medicīnas diagnozes, bet vienīgās saprātīgās zāles ir</vt:lpstr>
      <vt:lpstr>PEDAGOĢIJA</vt:lpstr>
      <vt:lpstr>Slide 8</vt:lpstr>
      <vt:lpstr>Kurp doties?</vt:lpstr>
      <vt:lpstr>Slide 10</vt:lpstr>
      <vt:lpstr>VISPĀRIZGLĪTOJOŠĀS SKOLAS  ir pareizā atbilde pēc būtības</vt:lpstr>
      <vt:lpstr>BET...</vt:lpstr>
      <vt:lpstr>Pozitīvi - esam beidzot diskutēt par speciālo skolu slēgšanu,  bet ...</vt:lpstr>
      <vt:lpstr>Gatavība četros līmeņos</vt:lpstr>
      <vt:lpstr>Pirmais vardarbības līmenis ir nepareizi noteikta mācību programma, nepielāgojama programma, nepareiza slodze</vt:lpstr>
      <vt:lpstr>Nepareizi organizēts mācību process neizbēgami noved pie uzvedības problēmām</vt:lpstr>
      <vt:lpstr>Bērni bieži maina izglītības iestādes, un to vadītāju pēdējie vārdi ir:</vt:lpstr>
      <vt:lpstr>Jūsu bērns dzīvē daudz sasniegs</vt:lpstr>
      <vt:lpstr>Bērns ir gudrs, bet nemāk uzvesties</vt:lpstr>
      <vt:lpstr>Mūsu skola nav piemērota viņam</vt:lpstr>
      <vt:lpstr>Viņam vislabākā ir mājmācība</vt:lpstr>
      <vt:lpstr>Bet kāpēc mūsu bērni pamet skolas? </vt:lpstr>
      <vt:lpstr>VARDARBĪBA</vt:lpstr>
      <vt:lpstr>Slide 24</vt:lpstr>
      <vt:lpstr>Vardarbības formas</vt:lpstr>
      <vt:lpstr>Vardarbības dzirnavas</vt:lpstr>
      <vt:lpstr>Skolēns skolēns</vt:lpstr>
      <vt:lpstr>Būtisks vardarbības iemesls garlaicība</vt:lpstr>
      <vt:lpstr>Pāridarītājiem ir  astoņas reizes lielāka iespēja kļūt  par kriminālnoziedniekiem</vt:lpstr>
      <vt:lpstr>Skolēns-pedagogs</vt:lpstr>
      <vt:lpstr>Slide 31</vt:lpstr>
      <vt:lpstr>Slide 32</vt:lpstr>
      <vt:lpstr>Pedagogs - pedagogs</vt:lpstr>
      <vt:lpstr>Zems atalgojums nav attaisnojums pāridarījumu akceptēšanai starp kolēģiem un vardarbības akceptēšanai izglītojamo vidū</vt:lpstr>
      <vt:lpstr>Pedagogs - skolēns</vt:lpstr>
      <vt:lpstr>Kurā brīdī mēs atzīstam, ka notiekošais ir vardarbība?</vt:lpstr>
      <vt:lpstr>Kurā brīdī mēs atzīstam, ka notiekošais ir vardarbība</vt:lpstr>
      <vt:lpstr>Ir epizodes, kuras pedagogi vienkārši ļauj notikt</vt:lpstr>
      <vt:lpstr>Tas nav nogurums, bet tā ir nespēja atrast pareizās formulas, tā ir nespēja dalīties ar informāciju un risinājumiem</vt:lpstr>
      <vt:lpstr>Tolerance pret savādāko</vt:lpstr>
      <vt:lpstr>Ko nozīmē skola bez vardarbības?</vt:lpstr>
      <vt:lpstr>Tā ir iespēju radīšana</vt:lpstr>
      <vt:lpstr>Tā ir drošas vides veidošana</vt:lpstr>
      <vt:lpstr>Līdzīgi kā mēs neļaujam braukt šoferiem bez tiesībām, mēs nedrīkstam ļaut veidot īpašo bērnu dzīvi cilvēkiem bez atbilstošiem treniņiem un attieksmes</vt:lpstr>
      <vt:lpstr>Slide 45</vt:lpstr>
      <vt:lpstr>Tāpēc taču mums top Tikumības likums?</vt:lpstr>
      <vt:lpstr>Paldies!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Vardarbības anatomija</dc:title>
  <dc:creator>user</dc:creator>
  <cp:lastModifiedBy>user</cp:lastModifiedBy>
  <cp:revision>12</cp:revision>
  <dcterms:created xsi:type="dcterms:W3CDTF">2016-04-28T20:43:39Z</dcterms:created>
  <dcterms:modified xsi:type="dcterms:W3CDTF">2016-04-29T06:50:03Z</dcterms:modified>
</cp:coreProperties>
</file>