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9" r:id="rId3"/>
    <p:sldId id="308" r:id="rId4"/>
    <p:sldId id="324" r:id="rId5"/>
    <p:sldId id="310" r:id="rId6"/>
    <p:sldId id="323" r:id="rId7"/>
    <p:sldId id="296" r:id="rId8"/>
    <p:sldId id="294" r:id="rId9"/>
    <p:sldId id="261" r:id="rId10"/>
    <p:sldId id="298" r:id="rId11"/>
    <p:sldId id="307" r:id="rId12"/>
    <p:sldId id="262" r:id="rId13"/>
    <p:sldId id="312" r:id="rId14"/>
    <p:sldId id="311" r:id="rId15"/>
    <p:sldId id="280" r:id="rId16"/>
    <p:sldId id="325" r:id="rId17"/>
    <p:sldId id="313" r:id="rId18"/>
    <p:sldId id="263" r:id="rId19"/>
    <p:sldId id="301" r:id="rId20"/>
    <p:sldId id="315" r:id="rId21"/>
    <p:sldId id="314" r:id="rId22"/>
    <p:sldId id="316" r:id="rId23"/>
    <p:sldId id="317" r:id="rId24"/>
    <p:sldId id="318" r:id="rId25"/>
    <p:sldId id="271" r:id="rId26"/>
    <p:sldId id="319" r:id="rId27"/>
    <p:sldId id="321" r:id="rId28"/>
    <p:sldId id="281" r:id="rId29"/>
    <p:sldId id="304" r:id="rId30"/>
    <p:sldId id="282" r:id="rId31"/>
    <p:sldId id="283" r:id="rId32"/>
    <p:sldId id="320" r:id="rId33"/>
    <p:sldId id="288" r:id="rId34"/>
    <p:sldId id="289" r:id="rId35"/>
    <p:sldId id="290" r:id="rId36"/>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14" autoAdjust="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5D3C0-AD36-4CB4-BDF2-270465DB0406}"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EAFD6126-BBDD-4194-8F38-076CF58DE240}">
      <dgm:prSet/>
      <dgm:spPr>
        <a:solidFill>
          <a:srgbClr val="92D050"/>
        </a:solidFill>
      </dgm:spPr>
      <dgm:t>
        <a:bodyPr/>
        <a:lstStyle/>
        <a:p>
          <a:pPr rtl="0"/>
          <a:r>
            <a:rPr lang="lv-LV" dirty="0" smtClean="0"/>
            <a:t>Preventīvā darbība</a:t>
          </a:r>
          <a:endParaRPr lang="en-US" dirty="0"/>
        </a:p>
      </dgm:t>
    </dgm:pt>
    <dgm:pt modelId="{F7664AF6-FE00-42C8-9B60-BCFF320E3E10}" type="parTrans" cxnId="{836571F6-8DFD-494B-B858-D72ACF1ABC50}">
      <dgm:prSet/>
      <dgm:spPr/>
      <dgm:t>
        <a:bodyPr/>
        <a:lstStyle/>
        <a:p>
          <a:endParaRPr lang="en-US"/>
        </a:p>
      </dgm:t>
    </dgm:pt>
    <dgm:pt modelId="{EAFF7504-1578-4499-93CF-FE14EF14AA32}" type="sibTrans" cxnId="{836571F6-8DFD-494B-B858-D72ACF1ABC50}">
      <dgm:prSet/>
      <dgm:spPr/>
      <dgm:t>
        <a:bodyPr/>
        <a:lstStyle/>
        <a:p>
          <a:endParaRPr lang="en-US"/>
        </a:p>
      </dgm:t>
    </dgm:pt>
    <dgm:pt modelId="{7059A725-7A5C-4866-987F-B8E6AADE345B}">
      <dgm:prSet/>
      <dgm:spPr>
        <a:solidFill>
          <a:srgbClr val="FF0000"/>
        </a:solidFill>
      </dgm:spPr>
      <dgm:t>
        <a:bodyPr/>
        <a:lstStyle/>
        <a:p>
          <a:pPr rtl="0"/>
          <a:r>
            <a:rPr lang="lv-LV" dirty="0" smtClean="0"/>
            <a:t>Korektīvā darbība</a:t>
          </a:r>
          <a:endParaRPr lang="en-US" dirty="0"/>
        </a:p>
      </dgm:t>
    </dgm:pt>
    <dgm:pt modelId="{650FE6FE-785E-44AD-9645-B4E8B337ABF9}" type="parTrans" cxnId="{FD977DD6-DEF9-41E6-84AC-F5AFA78926D0}">
      <dgm:prSet/>
      <dgm:spPr/>
      <dgm:t>
        <a:bodyPr/>
        <a:lstStyle/>
        <a:p>
          <a:endParaRPr lang="en-US"/>
        </a:p>
      </dgm:t>
    </dgm:pt>
    <dgm:pt modelId="{F5AA07EC-7838-49E9-8A1D-5E178580C535}" type="sibTrans" cxnId="{FD977DD6-DEF9-41E6-84AC-F5AFA78926D0}">
      <dgm:prSet/>
      <dgm:spPr/>
      <dgm:t>
        <a:bodyPr/>
        <a:lstStyle/>
        <a:p>
          <a:endParaRPr lang="en-US"/>
        </a:p>
      </dgm:t>
    </dgm:pt>
    <dgm:pt modelId="{6C0C1F75-BBCA-4E55-BFFF-FB6095638901}">
      <dgm:prSet/>
      <dgm:spPr/>
      <dgm:t>
        <a:bodyPr/>
        <a:lstStyle/>
        <a:p>
          <a:pPr rtl="0"/>
          <a:r>
            <a:rPr lang="lv-LV" dirty="0" smtClean="0"/>
            <a:t>veidot pozitīvu, atbalstošu un drošu mācību vidi, rīkoties, negaidot problēmas.</a:t>
          </a:r>
          <a:endParaRPr lang="en-US" dirty="0"/>
        </a:p>
      </dgm:t>
    </dgm:pt>
    <dgm:pt modelId="{6BAC19B4-79AF-4F18-A779-1A3364241B11}" type="parTrans" cxnId="{931BF22F-1AFE-44B6-8F1A-3250708F68EB}">
      <dgm:prSet/>
      <dgm:spPr/>
      <dgm:t>
        <a:bodyPr/>
        <a:lstStyle/>
        <a:p>
          <a:endParaRPr lang="en-US"/>
        </a:p>
      </dgm:t>
    </dgm:pt>
    <dgm:pt modelId="{09A393FC-903B-4D54-B3DF-42E578489013}" type="sibTrans" cxnId="{931BF22F-1AFE-44B6-8F1A-3250708F68EB}">
      <dgm:prSet/>
      <dgm:spPr/>
      <dgm:t>
        <a:bodyPr/>
        <a:lstStyle/>
        <a:p>
          <a:endParaRPr lang="en-US"/>
        </a:p>
      </dgm:t>
    </dgm:pt>
    <dgm:pt modelId="{EC1D5EFF-87D7-4F84-9252-C39F4B01ED51}">
      <dgm:prSet/>
      <dgm:spPr/>
      <dgm:t>
        <a:bodyPr/>
        <a:lstStyle/>
        <a:p>
          <a:pPr rtl="0"/>
          <a:r>
            <a:rPr lang="lv-LV" dirty="0" smtClean="0"/>
            <a:t>atbalstīt pozitīvu uzvedību, laikus ievērot problemātisku uzvedību,  rīkoties.</a:t>
          </a:r>
          <a:endParaRPr lang="en-US" dirty="0"/>
        </a:p>
      </dgm:t>
    </dgm:pt>
    <dgm:pt modelId="{F529D5CD-91A5-4581-B7A9-10156FB15BCB}" type="parTrans" cxnId="{0FF8B9E1-0D79-4315-8631-B571B1CF8EE2}">
      <dgm:prSet/>
      <dgm:spPr/>
      <dgm:t>
        <a:bodyPr/>
        <a:lstStyle/>
        <a:p>
          <a:endParaRPr lang="en-US"/>
        </a:p>
      </dgm:t>
    </dgm:pt>
    <dgm:pt modelId="{074BC89E-DEBE-43C0-8301-EE755BBB2068}" type="sibTrans" cxnId="{0FF8B9E1-0D79-4315-8631-B571B1CF8EE2}">
      <dgm:prSet/>
      <dgm:spPr/>
      <dgm:t>
        <a:bodyPr/>
        <a:lstStyle/>
        <a:p>
          <a:endParaRPr lang="en-US"/>
        </a:p>
      </dgm:t>
    </dgm:pt>
    <dgm:pt modelId="{1738E60C-5DB0-4BF1-86B1-E22F982C49E1}">
      <dgm:prSet/>
      <dgm:spPr/>
      <dgm:t>
        <a:bodyPr/>
        <a:lstStyle/>
        <a:p>
          <a:pPr rtl="0"/>
          <a:r>
            <a:rPr lang="lv-LV" dirty="0" smtClean="0"/>
            <a:t>mainīt bērnu uzvedības modeļus.</a:t>
          </a:r>
          <a:endParaRPr lang="en-US" dirty="0"/>
        </a:p>
      </dgm:t>
    </dgm:pt>
    <dgm:pt modelId="{BF4D3DC5-E940-43E3-91F7-71A48A845B34}" type="parTrans" cxnId="{E2A16B38-543A-4B34-BB3F-DD0BA2C3ACCC}">
      <dgm:prSet/>
      <dgm:spPr/>
      <dgm:t>
        <a:bodyPr/>
        <a:lstStyle/>
        <a:p>
          <a:endParaRPr lang="en-US"/>
        </a:p>
      </dgm:t>
    </dgm:pt>
    <dgm:pt modelId="{4A8AB578-166B-4ABE-8322-F39E97AAC051}" type="sibTrans" cxnId="{E2A16B38-543A-4B34-BB3F-DD0BA2C3ACCC}">
      <dgm:prSet/>
      <dgm:spPr/>
      <dgm:t>
        <a:bodyPr/>
        <a:lstStyle/>
        <a:p>
          <a:endParaRPr lang="en-US"/>
        </a:p>
      </dgm:t>
    </dgm:pt>
    <dgm:pt modelId="{D53D2538-55C5-442E-B974-8029E1AD6C05}">
      <dgm:prSet/>
      <dgm:spPr>
        <a:solidFill>
          <a:srgbClr val="FFC000"/>
        </a:solidFill>
      </dgm:spPr>
      <dgm:t>
        <a:bodyPr/>
        <a:lstStyle/>
        <a:p>
          <a:pPr rtl="0"/>
          <a:r>
            <a:rPr lang="lv-LV" dirty="0" smtClean="0"/>
            <a:t>Reaktīvā darbība</a:t>
          </a:r>
          <a:endParaRPr lang="en-US" dirty="0"/>
        </a:p>
      </dgm:t>
    </dgm:pt>
    <dgm:pt modelId="{CD4B332B-00AA-4267-80C3-BE9741A9E58F}" type="sibTrans" cxnId="{0BDA1C29-42CA-4FF2-80E1-28F77E00ABDE}">
      <dgm:prSet/>
      <dgm:spPr/>
      <dgm:t>
        <a:bodyPr/>
        <a:lstStyle/>
        <a:p>
          <a:endParaRPr lang="en-US"/>
        </a:p>
      </dgm:t>
    </dgm:pt>
    <dgm:pt modelId="{8DD4F8FF-2BF5-49B7-AC1E-A39AD5D05395}" type="parTrans" cxnId="{0BDA1C29-42CA-4FF2-80E1-28F77E00ABDE}">
      <dgm:prSet/>
      <dgm:spPr/>
      <dgm:t>
        <a:bodyPr/>
        <a:lstStyle/>
        <a:p>
          <a:endParaRPr lang="en-US"/>
        </a:p>
      </dgm:t>
    </dgm:pt>
    <dgm:pt modelId="{7332B43A-D568-4971-AB49-FE96744BDDC7}" type="pres">
      <dgm:prSet presAssocID="{85C5D3C0-AD36-4CB4-BDF2-270465DB0406}" presName="Name0" presStyleCnt="0">
        <dgm:presLayoutVars>
          <dgm:dir/>
          <dgm:animLvl val="lvl"/>
          <dgm:resizeHandles val="exact"/>
        </dgm:presLayoutVars>
      </dgm:prSet>
      <dgm:spPr/>
      <dgm:t>
        <a:bodyPr/>
        <a:lstStyle/>
        <a:p>
          <a:endParaRPr lang="en-US"/>
        </a:p>
      </dgm:t>
    </dgm:pt>
    <dgm:pt modelId="{80D19916-5493-41AB-84A2-D8B014C0AA69}" type="pres">
      <dgm:prSet presAssocID="{EAFD6126-BBDD-4194-8F38-076CF58DE240}" presName="linNode" presStyleCnt="0"/>
      <dgm:spPr/>
    </dgm:pt>
    <dgm:pt modelId="{B8AEBD74-E656-485F-A9A5-BFC838290426}" type="pres">
      <dgm:prSet presAssocID="{EAFD6126-BBDD-4194-8F38-076CF58DE240}" presName="parentText" presStyleLbl="node1" presStyleIdx="0" presStyleCnt="3">
        <dgm:presLayoutVars>
          <dgm:chMax val="1"/>
          <dgm:bulletEnabled val="1"/>
        </dgm:presLayoutVars>
      </dgm:prSet>
      <dgm:spPr/>
      <dgm:t>
        <a:bodyPr/>
        <a:lstStyle/>
        <a:p>
          <a:endParaRPr lang="en-US"/>
        </a:p>
      </dgm:t>
    </dgm:pt>
    <dgm:pt modelId="{92396E9C-797E-4D3F-A48E-EDED91C250BB}" type="pres">
      <dgm:prSet presAssocID="{EAFD6126-BBDD-4194-8F38-076CF58DE240}" presName="descendantText" presStyleLbl="alignAccFollowNode1" presStyleIdx="0" presStyleCnt="3">
        <dgm:presLayoutVars>
          <dgm:bulletEnabled val="1"/>
        </dgm:presLayoutVars>
      </dgm:prSet>
      <dgm:spPr/>
      <dgm:t>
        <a:bodyPr/>
        <a:lstStyle/>
        <a:p>
          <a:endParaRPr lang="en-US"/>
        </a:p>
      </dgm:t>
    </dgm:pt>
    <dgm:pt modelId="{A069E375-8A29-4305-A634-B367D07A646D}" type="pres">
      <dgm:prSet presAssocID="{EAFF7504-1578-4499-93CF-FE14EF14AA32}" presName="sp" presStyleCnt="0"/>
      <dgm:spPr/>
    </dgm:pt>
    <dgm:pt modelId="{58EC8CB9-0C67-415C-8A31-E89CDF764A71}" type="pres">
      <dgm:prSet presAssocID="{D53D2538-55C5-442E-B974-8029E1AD6C05}" presName="linNode" presStyleCnt="0"/>
      <dgm:spPr/>
    </dgm:pt>
    <dgm:pt modelId="{EE20D9F9-3DBF-42A0-AE81-9473A78253E8}" type="pres">
      <dgm:prSet presAssocID="{D53D2538-55C5-442E-B974-8029E1AD6C05}" presName="parentText" presStyleLbl="node1" presStyleIdx="1" presStyleCnt="3">
        <dgm:presLayoutVars>
          <dgm:chMax val="1"/>
          <dgm:bulletEnabled val="1"/>
        </dgm:presLayoutVars>
      </dgm:prSet>
      <dgm:spPr/>
      <dgm:t>
        <a:bodyPr/>
        <a:lstStyle/>
        <a:p>
          <a:endParaRPr lang="en-US"/>
        </a:p>
      </dgm:t>
    </dgm:pt>
    <dgm:pt modelId="{A632634B-A364-454E-A483-3225130385D1}" type="pres">
      <dgm:prSet presAssocID="{D53D2538-55C5-442E-B974-8029E1AD6C05}" presName="descendantText" presStyleLbl="alignAccFollowNode1" presStyleIdx="1" presStyleCnt="3">
        <dgm:presLayoutVars>
          <dgm:bulletEnabled val="1"/>
        </dgm:presLayoutVars>
      </dgm:prSet>
      <dgm:spPr/>
      <dgm:t>
        <a:bodyPr/>
        <a:lstStyle/>
        <a:p>
          <a:endParaRPr lang="en-US"/>
        </a:p>
      </dgm:t>
    </dgm:pt>
    <dgm:pt modelId="{CAB17815-0AD7-4180-9286-5EA9FB76C98B}" type="pres">
      <dgm:prSet presAssocID="{CD4B332B-00AA-4267-80C3-BE9741A9E58F}" presName="sp" presStyleCnt="0"/>
      <dgm:spPr/>
    </dgm:pt>
    <dgm:pt modelId="{444196FE-DF6F-4C02-9158-B5FFD4D65187}" type="pres">
      <dgm:prSet presAssocID="{7059A725-7A5C-4866-987F-B8E6AADE345B}" presName="linNode" presStyleCnt="0"/>
      <dgm:spPr/>
    </dgm:pt>
    <dgm:pt modelId="{1D9459C2-F301-4B73-879F-639C5CDED7FF}" type="pres">
      <dgm:prSet presAssocID="{7059A725-7A5C-4866-987F-B8E6AADE345B}" presName="parentText" presStyleLbl="node1" presStyleIdx="2" presStyleCnt="3">
        <dgm:presLayoutVars>
          <dgm:chMax val="1"/>
          <dgm:bulletEnabled val="1"/>
        </dgm:presLayoutVars>
      </dgm:prSet>
      <dgm:spPr/>
      <dgm:t>
        <a:bodyPr/>
        <a:lstStyle/>
        <a:p>
          <a:endParaRPr lang="en-US"/>
        </a:p>
      </dgm:t>
    </dgm:pt>
    <dgm:pt modelId="{3D5D8C9C-9132-4533-A585-A79BB5F2912D}" type="pres">
      <dgm:prSet presAssocID="{7059A725-7A5C-4866-987F-B8E6AADE345B}" presName="descendantText" presStyleLbl="alignAccFollowNode1" presStyleIdx="2" presStyleCnt="3">
        <dgm:presLayoutVars>
          <dgm:bulletEnabled val="1"/>
        </dgm:presLayoutVars>
      </dgm:prSet>
      <dgm:spPr/>
      <dgm:t>
        <a:bodyPr/>
        <a:lstStyle/>
        <a:p>
          <a:endParaRPr lang="en-US"/>
        </a:p>
      </dgm:t>
    </dgm:pt>
  </dgm:ptLst>
  <dgm:cxnLst>
    <dgm:cxn modelId="{30E5612C-6B92-4AFA-8730-B198CDFAEAB8}" type="presOf" srcId="{6C0C1F75-BBCA-4E55-BFFF-FB6095638901}" destId="{92396E9C-797E-4D3F-A48E-EDED91C250BB}" srcOrd="0" destOrd="0" presId="urn:microsoft.com/office/officeart/2005/8/layout/vList5"/>
    <dgm:cxn modelId="{3870F3C2-4D14-41D8-ABE8-090B2470C256}" type="presOf" srcId="{D53D2538-55C5-442E-B974-8029E1AD6C05}" destId="{EE20D9F9-3DBF-42A0-AE81-9473A78253E8}" srcOrd="0" destOrd="0" presId="urn:microsoft.com/office/officeart/2005/8/layout/vList5"/>
    <dgm:cxn modelId="{836571F6-8DFD-494B-B858-D72ACF1ABC50}" srcId="{85C5D3C0-AD36-4CB4-BDF2-270465DB0406}" destId="{EAFD6126-BBDD-4194-8F38-076CF58DE240}" srcOrd="0" destOrd="0" parTransId="{F7664AF6-FE00-42C8-9B60-BCFF320E3E10}" sibTransId="{EAFF7504-1578-4499-93CF-FE14EF14AA32}"/>
    <dgm:cxn modelId="{FCFA0D4A-3BF2-42AE-B3F1-C4E1EFDA59DA}" type="presOf" srcId="{7059A725-7A5C-4866-987F-B8E6AADE345B}" destId="{1D9459C2-F301-4B73-879F-639C5CDED7FF}" srcOrd="0" destOrd="0" presId="urn:microsoft.com/office/officeart/2005/8/layout/vList5"/>
    <dgm:cxn modelId="{12AC0BF1-9FD7-483B-A924-C7845EC4371A}" type="presOf" srcId="{EAFD6126-BBDD-4194-8F38-076CF58DE240}" destId="{B8AEBD74-E656-485F-A9A5-BFC838290426}" srcOrd="0" destOrd="0" presId="urn:microsoft.com/office/officeart/2005/8/layout/vList5"/>
    <dgm:cxn modelId="{6EF1CBF7-62D5-43B1-81A8-57B9BAFDCD34}" type="presOf" srcId="{EC1D5EFF-87D7-4F84-9252-C39F4B01ED51}" destId="{A632634B-A364-454E-A483-3225130385D1}" srcOrd="0" destOrd="0" presId="urn:microsoft.com/office/officeart/2005/8/layout/vList5"/>
    <dgm:cxn modelId="{0FF8B9E1-0D79-4315-8631-B571B1CF8EE2}" srcId="{D53D2538-55C5-442E-B974-8029E1AD6C05}" destId="{EC1D5EFF-87D7-4F84-9252-C39F4B01ED51}" srcOrd="0" destOrd="0" parTransId="{F529D5CD-91A5-4581-B7A9-10156FB15BCB}" sibTransId="{074BC89E-DEBE-43C0-8301-EE755BBB2068}"/>
    <dgm:cxn modelId="{E2A16B38-543A-4B34-BB3F-DD0BA2C3ACCC}" srcId="{7059A725-7A5C-4866-987F-B8E6AADE345B}" destId="{1738E60C-5DB0-4BF1-86B1-E22F982C49E1}" srcOrd="0" destOrd="0" parTransId="{BF4D3DC5-E940-43E3-91F7-71A48A845B34}" sibTransId="{4A8AB578-166B-4ABE-8322-F39E97AAC051}"/>
    <dgm:cxn modelId="{931BF22F-1AFE-44B6-8F1A-3250708F68EB}" srcId="{EAFD6126-BBDD-4194-8F38-076CF58DE240}" destId="{6C0C1F75-BBCA-4E55-BFFF-FB6095638901}" srcOrd="0" destOrd="0" parTransId="{6BAC19B4-79AF-4F18-A779-1A3364241B11}" sibTransId="{09A393FC-903B-4D54-B3DF-42E578489013}"/>
    <dgm:cxn modelId="{0ACCDE01-5AC7-4306-AD3E-CBB2ABFF5071}" type="presOf" srcId="{1738E60C-5DB0-4BF1-86B1-E22F982C49E1}" destId="{3D5D8C9C-9132-4533-A585-A79BB5F2912D}" srcOrd="0" destOrd="0" presId="urn:microsoft.com/office/officeart/2005/8/layout/vList5"/>
    <dgm:cxn modelId="{E02D9E00-CD84-4A39-B33F-C9FBD4FE6381}" type="presOf" srcId="{85C5D3C0-AD36-4CB4-BDF2-270465DB0406}" destId="{7332B43A-D568-4971-AB49-FE96744BDDC7}" srcOrd="0" destOrd="0" presId="urn:microsoft.com/office/officeart/2005/8/layout/vList5"/>
    <dgm:cxn modelId="{FD977DD6-DEF9-41E6-84AC-F5AFA78926D0}" srcId="{85C5D3C0-AD36-4CB4-BDF2-270465DB0406}" destId="{7059A725-7A5C-4866-987F-B8E6AADE345B}" srcOrd="2" destOrd="0" parTransId="{650FE6FE-785E-44AD-9645-B4E8B337ABF9}" sibTransId="{F5AA07EC-7838-49E9-8A1D-5E178580C535}"/>
    <dgm:cxn modelId="{0BDA1C29-42CA-4FF2-80E1-28F77E00ABDE}" srcId="{85C5D3C0-AD36-4CB4-BDF2-270465DB0406}" destId="{D53D2538-55C5-442E-B974-8029E1AD6C05}" srcOrd="1" destOrd="0" parTransId="{8DD4F8FF-2BF5-49B7-AC1E-A39AD5D05395}" sibTransId="{CD4B332B-00AA-4267-80C3-BE9741A9E58F}"/>
    <dgm:cxn modelId="{3221EA6E-E5E2-482C-BE47-C6C77EE056AA}" type="presParOf" srcId="{7332B43A-D568-4971-AB49-FE96744BDDC7}" destId="{80D19916-5493-41AB-84A2-D8B014C0AA69}" srcOrd="0" destOrd="0" presId="urn:microsoft.com/office/officeart/2005/8/layout/vList5"/>
    <dgm:cxn modelId="{CAC0441C-8E2B-4D3A-835D-65BAEBDF6175}" type="presParOf" srcId="{80D19916-5493-41AB-84A2-D8B014C0AA69}" destId="{B8AEBD74-E656-485F-A9A5-BFC838290426}" srcOrd="0" destOrd="0" presId="urn:microsoft.com/office/officeart/2005/8/layout/vList5"/>
    <dgm:cxn modelId="{DF7D2CC1-57D3-4CE7-A12E-2562ABC616FC}" type="presParOf" srcId="{80D19916-5493-41AB-84A2-D8B014C0AA69}" destId="{92396E9C-797E-4D3F-A48E-EDED91C250BB}" srcOrd="1" destOrd="0" presId="urn:microsoft.com/office/officeart/2005/8/layout/vList5"/>
    <dgm:cxn modelId="{61629372-8037-4EC3-8461-905B555EA5B2}" type="presParOf" srcId="{7332B43A-D568-4971-AB49-FE96744BDDC7}" destId="{A069E375-8A29-4305-A634-B367D07A646D}" srcOrd="1" destOrd="0" presId="urn:microsoft.com/office/officeart/2005/8/layout/vList5"/>
    <dgm:cxn modelId="{0F1A8E86-4917-446F-B241-6B1E88F1DA1E}" type="presParOf" srcId="{7332B43A-D568-4971-AB49-FE96744BDDC7}" destId="{58EC8CB9-0C67-415C-8A31-E89CDF764A71}" srcOrd="2" destOrd="0" presId="urn:microsoft.com/office/officeart/2005/8/layout/vList5"/>
    <dgm:cxn modelId="{7967A871-5214-4CA5-8910-DFE5CA267EDC}" type="presParOf" srcId="{58EC8CB9-0C67-415C-8A31-E89CDF764A71}" destId="{EE20D9F9-3DBF-42A0-AE81-9473A78253E8}" srcOrd="0" destOrd="0" presId="urn:microsoft.com/office/officeart/2005/8/layout/vList5"/>
    <dgm:cxn modelId="{AE120EDE-6DEF-4DC5-B82B-F43E4D2E74BC}" type="presParOf" srcId="{58EC8CB9-0C67-415C-8A31-E89CDF764A71}" destId="{A632634B-A364-454E-A483-3225130385D1}" srcOrd="1" destOrd="0" presId="urn:microsoft.com/office/officeart/2005/8/layout/vList5"/>
    <dgm:cxn modelId="{C2272E2C-0957-4753-9DFE-2E64FC150CE5}" type="presParOf" srcId="{7332B43A-D568-4971-AB49-FE96744BDDC7}" destId="{CAB17815-0AD7-4180-9286-5EA9FB76C98B}" srcOrd="3" destOrd="0" presId="urn:microsoft.com/office/officeart/2005/8/layout/vList5"/>
    <dgm:cxn modelId="{DA285AC9-4703-4F02-B4C3-FFAA3D715E53}" type="presParOf" srcId="{7332B43A-D568-4971-AB49-FE96744BDDC7}" destId="{444196FE-DF6F-4C02-9158-B5FFD4D65187}" srcOrd="4" destOrd="0" presId="urn:microsoft.com/office/officeart/2005/8/layout/vList5"/>
    <dgm:cxn modelId="{ACE6D104-1E21-40C8-8D04-93CB06E84883}" type="presParOf" srcId="{444196FE-DF6F-4C02-9158-B5FFD4D65187}" destId="{1D9459C2-F301-4B73-879F-639C5CDED7FF}" srcOrd="0" destOrd="0" presId="urn:microsoft.com/office/officeart/2005/8/layout/vList5"/>
    <dgm:cxn modelId="{0BD22FEA-9768-4670-829B-9CA018D2581B}" type="presParOf" srcId="{444196FE-DF6F-4C02-9158-B5FFD4D65187}" destId="{3D5D8C9C-9132-4533-A585-A79BB5F2912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396E9C-797E-4D3F-A48E-EDED91C250BB}">
      <dsp:nvSpPr>
        <dsp:cNvPr id="0" name=""/>
        <dsp:cNvSpPr/>
      </dsp:nvSpPr>
      <dsp:spPr>
        <a:xfrm rot="5400000">
          <a:off x="5471398" y="-1990099"/>
          <a:ext cx="1493043" cy="585216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lv-LV" sz="2900" kern="1200" dirty="0" smtClean="0"/>
            <a:t>veidot pozitīvu, atbalstošu un drošu mācību vidi, rīkoties, negaidot problēmas.</a:t>
          </a:r>
          <a:endParaRPr lang="en-US" sz="2900" kern="1200" dirty="0"/>
        </a:p>
      </dsp:txBody>
      <dsp:txXfrm rot="5400000">
        <a:off x="5471398" y="-1990099"/>
        <a:ext cx="1493043" cy="5852160"/>
      </dsp:txXfrm>
    </dsp:sp>
    <dsp:sp modelId="{B8AEBD74-E656-485F-A9A5-BFC838290426}">
      <dsp:nvSpPr>
        <dsp:cNvPr id="0" name=""/>
        <dsp:cNvSpPr/>
      </dsp:nvSpPr>
      <dsp:spPr>
        <a:xfrm>
          <a:off x="0" y="2827"/>
          <a:ext cx="3291840" cy="186630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rtl="0">
            <a:lnSpc>
              <a:spcPct val="90000"/>
            </a:lnSpc>
            <a:spcBef>
              <a:spcPct val="0"/>
            </a:spcBef>
            <a:spcAft>
              <a:spcPct val="35000"/>
            </a:spcAft>
          </a:pPr>
          <a:r>
            <a:rPr lang="lv-LV" sz="4700" kern="1200" dirty="0" smtClean="0"/>
            <a:t>Preventīvā darbība</a:t>
          </a:r>
          <a:endParaRPr lang="en-US" sz="4700" kern="1200" dirty="0"/>
        </a:p>
      </dsp:txBody>
      <dsp:txXfrm>
        <a:off x="0" y="2827"/>
        <a:ext cx="3291840" cy="1866304"/>
      </dsp:txXfrm>
    </dsp:sp>
    <dsp:sp modelId="{A632634B-A364-454E-A483-3225130385D1}">
      <dsp:nvSpPr>
        <dsp:cNvPr id="0" name=""/>
        <dsp:cNvSpPr/>
      </dsp:nvSpPr>
      <dsp:spPr>
        <a:xfrm rot="5400000">
          <a:off x="5471398" y="-30479"/>
          <a:ext cx="1493043" cy="585216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lv-LV" sz="2900" kern="1200" dirty="0" smtClean="0"/>
            <a:t>atbalstīt pozitīvu uzvedību, laikus ievērot problemātisku uzvedību,  rīkoties.</a:t>
          </a:r>
          <a:endParaRPr lang="en-US" sz="2900" kern="1200" dirty="0"/>
        </a:p>
      </dsp:txBody>
      <dsp:txXfrm rot="5400000">
        <a:off x="5471398" y="-30479"/>
        <a:ext cx="1493043" cy="5852160"/>
      </dsp:txXfrm>
    </dsp:sp>
    <dsp:sp modelId="{EE20D9F9-3DBF-42A0-AE81-9473A78253E8}">
      <dsp:nvSpPr>
        <dsp:cNvPr id="0" name=""/>
        <dsp:cNvSpPr/>
      </dsp:nvSpPr>
      <dsp:spPr>
        <a:xfrm>
          <a:off x="0" y="1962447"/>
          <a:ext cx="3291840" cy="186630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rtl="0">
            <a:lnSpc>
              <a:spcPct val="90000"/>
            </a:lnSpc>
            <a:spcBef>
              <a:spcPct val="0"/>
            </a:spcBef>
            <a:spcAft>
              <a:spcPct val="35000"/>
            </a:spcAft>
          </a:pPr>
          <a:r>
            <a:rPr lang="lv-LV" sz="4700" kern="1200" dirty="0" smtClean="0"/>
            <a:t>Reaktīvā darbība</a:t>
          </a:r>
          <a:endParaRPr lang="en-US" sz="4700" kern="1200" dirty="0"/>
        </a:p>
      </dsp:txBody>
      <dsp:txXfrm>
        <a:off x="0" y="1962447"/>
        <a:ext cx="3291840" cy="1866304"/>
      </dsp:txXfrm>
    </dsp:sp>
    <dsp:sp modelId="{3D5D8C9C-9132-4533-A585-A79BB5F2912D}">
      <dsp:nvSpPr>
        <dsp:cNvPr id="0" name=""/>
        <dsp:cNvSpPr/>
      </dsp:nvSpPr>
      <dsp:spPr>
        <a:xfrm rot="5400000">
          <a:off x="5471398" y="1929139"/>
          <a:ext cx="1493043" cy="585216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lv-LV" sz="2900" kern="1200" dirty="0" smtClean="0"/>
            <a:t>mainīt bērnu uzvedības modeļus.</a:t>
          </a:r>
          <a:endParaRPr lang="en-US" sz="2900" kern="1200" dirty="0"/>
        </a:p>
      </dsp:txBody>
      <dsp:txXfrm rot="5400000">
        <a:off x="5471398" y="1929139"/>
        <a:ext cx="1493043" cy="5852160"/>
      </dsp:txXfrm>
    </dsp:sp>
    <dsp:sp modelId="{1D9459C2-F301-4B73-879F-639C5CDED7FF}">
      <dsp:nvSpPr>
        <dsp:cNvPr id="0" name=""/>
        <dsp:cNvSpPr/>
      </dsp:nvSpPr>
      <dsp:spPr>
        <a:xfrm>
          <a:off x="0" y="3922067"/>
          <a:ext cx="3291840" cy="1866304"/>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rtl="0">
            <a:lnSpc>
              <a:spcPct val="90000"/>
            </a:lnSpc>
            <a:spcBef>
              <a:spcPct val="0"/>
            </a:spcBef>
            <a:spcAft>
              <a:spcPct val="35000"/>
            </a:spcAft>
          </a:pPr>
          <a:r>
            <a:rPr lang="lv-LV" sz="4700" kern="1200" dirty="0" smtClean="0"/>
            <a:t>Korektīvā darbība</a:t>
          </a:r>
          <a:endParaRPr lang="en-US" sz="4700" kern="1200" dirty="0"/>
        </a:p>
      </dsp:txBody>
      <dsp:txXfrm>
        <a:off x="0" y="3922067"/>
        <a:ext cx="3291840" cy="18663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E2737-8A5B-4EDB-AB9F-A5A3325D3D0F}" type="datetimeFigureOut">
              <a:rPr lang="lv-LV" smtClean="0"/>
              <a:pPr/>
              <a:t>2016.04.29.</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2AB12F-77C9-4143-9C12-102EF288D890}"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E6246D1-B824-4A49-B28C-7D8D7D735774}" type="slidenum">
              <a:rPr lang="en-US" altLang="en-US" smtClean="0"/>
              <a:pPr>
                <a:spcBef>
                  <a:spcPct val="0"/>
                </a:spcBef>
              </a:pPr>
              <a:t>10</a:t>
            </a:fld>
            <a:endParaRPr lang="en-US" altLang="en-US" dirty="0" smtClean="0"/>
          </a:p>
        </p:txBody>
      </p:sp>
      <p:sp>
        <p:nvSpPr>
          <p:cNvPr id="9219"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 xmlns:p14="http://schemas.microsoft.com/office/powerpoint/2010/main" val="37197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6D2C72E4-2FA3-465F-9837-DB7FAF4EEE02}" type="datetime1">
              <a:rPr lang="lv-LV" smtClean="0"/>
              <a:pPr/>
              <a:t>2016.04.29.</a:t>
            </a:fld>
            <a:endParaRPr lang="lv-LV"/>
          </a:p>
        </p:txBody>
      </p:sp>
      <p:sp>
        <p:nvSpPr>
          <p:cNvPr id="5" name="Footer Placeholder 4"/>
          <p:cNvSpPr>
            <a:spLocks noGrp="1"/>
          </p:cNvSpPr>
          <p:nvPr>
            <p:ph type="ftr" sz="quarter" idx="11"/>
          </p:nvPr>
        </p:nvSpPr>
        <p:spPr/>
        <p:txBody>
          <a:bodyPr/>
          <a:lstStyle/>
          <a:p>
            <a:r>
              <a:rPr lang="lv-LV" smtClean="0"/>
              <a:t>Dr. paed. Dita Nīmante</a:t>
            </a:r>
            <a:endParaRPr lang="lv-LV"/>
          </a:p>
        </p:txBody>
      </p:sp>
      <p:sp>
        <p:nvSpPr>
          <p:cNvPr id="6" name="Slide Number Placeholder 5"/>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DA55DF70-BFA5-4427-BFEC-C27339AFD427}" type="datetime1">
              <a:rPr lang="lv-LV" smtClean="0"/>
              <a:pPr/>
              <a:t>2016.04.29.</a:t>
            </a:fld>
            <a:endParaRPr lang="lv-LV"/>
          </a:p>
        </p:txBody>
      </p:sp>
      <p:sp>
        <p:nvSpPr>
          <p:cNvPr id="5" name="Footer Placeholder 4"/>
          <p:cNvSpPr>
            <a:spLocks noGrp="1"/>
          </p:cNvSpPr>
          <p:nvPr>
            <p:ph type="ftr" sz="quarter" idx="11"/>
          </p:nvPr>
        </p:nvSpPr>
        <p:spPr/>
        <p:txBody>
          <a:bodyPr/>
          <a:lstStyle/>
          <a:p>
            <a:r>
              <a:rPr lang="lv-LV" smtClean="0"/>
              <a:t>Dr. paed. Dita Nīmante</a:t>
            </a:r>
            <a:endParaRPr lang="lv-LV"/>
          </a:p>
        </p:txBody>
      </p:sp>
      <p:sp>
        <p:nvSpPr>
          <p:cNvPr id="6" name="Slide Number Placeholder 5"/>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91BD8CF1-9D00-4538-A5C8-CF5154B61474}" type="datetime1">
              <a:rPr lang="lv-LV" smtClean="0"/>
              <a:pPr/>
              <a:t>2016.04.29.</a:t>
            </a:fld>
            <a:endParaRPr lang="lv-LV"/>
          </a:p>
        </p:txBody>
      </p:sp>
      <p:sp>
        <p:nvSpPr>
          <p:cNvPr id="5" name="Footer Placeholder 4"/>
          <p:cNvSpPr>
            <a:spLocks noGrp="1"/>
          </p:cNvSpPr>
          <p:nvPr>
            <p:ph type="ftr" sz="quarter" idx="11"/>
          </p:nvPr>
        </p:nvSpPr>
        <p:spPr/>
        <p:txBody>
          <a:bodyPr/>
          <a:lstStyle/>
          <a:p>
            <a:r>
              <a:rPr lang="lv-LV" smtClean="0"/>
              <a:t>Dr. paed. Dita Nīmante</a:t>
            </a:r>
            <a:endParaRPr lang="lv-LV"/>
          </a:p>
        </p:txBody>
      </p:sp>
      <p:sp>
        <p:nvSpPr>
          <p:cNvPr id="6" name="Slide Number Placeholder 5"/>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6DA823DA-3E0D-4A86-BAFE-2298D5A39207}" type="datetime1">
              <a:rPr lang="lv-LV" smtClean="0"/>
              <a:pPr/>
              <a:t>2016.04.29.</a:t>
            </a:fld>
            <a:endParaRPr lang="lv-LV"/>
          </a:p>
        </p:txBody>
      </p:sp>
      <p:sp>
        <p:nvSpPr>
          <p:cNvPr id="5" name="Footer Placeholder 4"/>
          <p:cNvSpPr>
            <a:spLocks noGrp="1"/>
          </p:cNvSpPr>
          <p:nvPr>
            <p:ph type="ftr" sz="quarter" idx="11"/>
          </p:nvPr>
        </p:nvSpPr>
        <p:spPr/>
        <p:txBody>
          <a:bodyPr/>
          <a:lstStyle/>
          <a:p>
            <a:r>
              <a:rPr lang="lv-LV" smtClean="0"/>
              <a:t>Dr. paed. Dita Nīmante</a:t>
            </a:r>
            <a:endParaRPr lang="lv-LV"/>
          </a:p>
        </p:txBody>
      </p:sp>
      <p:sp>
        <p:nvSpPr>
          <p:cNvPr id="6" name="Slide Number Placeholder 5"/>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ACA3AA-80D0-4791-84CF-46003F92198C}" type="datetime1">
              <a:rPr lang="lv-LV" smtClean="0"/>
              <a:pPr/>
              <a:t>2016.04.29.</a:t>
            </a:fld>
            <a:endParaRPr lang="lv-LV"/>
          </a:p>
        </p:txBody>
      </p:sp>
      <p:sp>
        <p:nvSpPr>
          <p:cNvPr id="5" name="Footer Placeholder 4"/>
          <p:cNvSpPr>
            <a:spLocks noGrp="1"/>
          </p:cNvSpPr>
          <p:nvPr>
            <p:ph type="ftr" sz="quarter" idx="11"/>
          </p:nvPr>
        </p:nvSpPr>
        <p:spPr/>
        <p:txBody>
          <a:bodyPr/>
          <a:lstStyle/>
          <a:p>
            <a:r>
              <a:rPr lang="lv-LV" smtClean="0"/>
              <a:t>Dr. paed. Dita Nīmante</a:t>
            </a:r>
            <a:endParaRPr lang="lv-LV"/>
          </a:p>
        </p:txBody>
      </p:sp>
      <p:sp>
        <p:nvSpPr>
          <p:cNvPr id="6" name="Slide Number Placeholder 5"/>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0E707ACE-2641-4014-AB0C-3E540D9515F7}" type="datetime1">
              <a:rPr lang="lv-LV" smtClean="0"/>
              <a:pPr/>
              <a:t>2016.04.29.</a:t>
            </a:fld>
            <a:endParaRPr lang="lv-LV"/>
          </a:p>
        </p:txBody>
      </p:sp>
      <p:sp>
        <p:nvSpPr>
          <p:cNvPr id="6" name="Footer Placeholder 5"/>
          <p:cNvSpPr>
            <a:spLocks noGrp="1"/>
          </p:cNvSpPr>
          <p:nvPr>
            <p:ph type="ftr" sz="quarter" idx="11"/>
          </p:nvPr>
        </p:nvSpPr>
        <p:spPr/>
        <p:txBody>
          <a:bodyPr/>
          <a:lstStyle/>
          <a:p>
            <a:r>
              <a:rPr lang="lv-LV" smtClean="0"/>
              <a:t>Dr. paed. Dita Nīmante</a:t>
            </a:r>
            <a:endParaRPr lang="lv-LV"/>
          </a:p>
        </p:txBody>
      </p:sp>
      <p:sp>
        <p:nvSpPr>
          <p:cNvPr id="7" name="Slide Number Placeholder 6"/>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AF3A5605-BF5B-4077-9E18-FE32F4975E34}" type="datetime1">
              <a:rPr lang="lv-LV" smtClean="0"/>
              <a:pPr/>
              <a:t>2016.04.29.</a:t>
            </a:fld>
            <a:endParaRPr lang="lv-LV"/>
          </a:p>
        </p:txBody>
      </p:sp>
      <p:sp>
        <p:nvSpPr>
          <p:cNvPr id="8" name="Footer Placeholder 7"/>
          <p:cNvSpPr>
            <a:spLocks noGrp="1"/>
          </p:cNvSpPr>
          <p:nvPr>
            <p:ph type="ftr" sz="quarter" idx="11"/>
          </p:nvPr>
        </p:nvSpPr>
        <p:spPr/>
        <p:txBody>
          <a:bodyPr/>
          <a:lstStyle/>
          <a:p>
            <a:r>
              <a:rPr lang="lv-LV" smtClean="0"/>
              <a:t>Dr. paed. Dita Nīmante</a:t>
            </a:r>
            <a:endParaRPr lang="lv-LV"/>
          </a:p>
        </p:txBody>
      </p:sp>
      <p:sp>
        <p:nvSpPr>
          <p:cNvPr id="9" name="Slide Number Placeholder 8"/>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04FD9097-6921-449C-9A8A-C5DCCB479E12}" type="datetime1">
              <a:rPr lang="lv-LV" smtClean="0"/>
              <a:pPr/>
              <a:t>2016.04.29.</a:t>
            </a:fld>
            <a:endParaRPr lang="lv-LV"/>
          </a:p>
        </p:txBody>
      </p:sp>
      <p:sp>
        <p:nvSpPr>
          <p:cNvPr id="4" name="Footer Placeholder 3"/>
          <p:cNvSpPr>
            <a:spLocks noGrp="1"/>
          </p:cNvSpPr>
          <p:nvPr>
            <p:ph type="ftr" sz="quarter" idx="11"/>
          </p:nvPr>
        </p:nvSpPr>
        <p:spPr/>
        <p:txBody>
          <a:bodyPr/>
          <a:lstStyle/>
          <a:p>
            <a:r>
              <a:rPr lang="lv-LV" smtClean="0"/>
              <a:t>Dr. paed. Dita Nīmante</a:t>
            </a:r>
            <a:endParaRPr lang="lv-LV"/>
          </a:p>
        </p:txBody>
      </p:sp>
      <p:sp>
        <p:nvSpPr>
          <p:cNvPr id="5" name="Slide Number Placeholder 4"/>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1B138-660A-4B04-B086-AEE8A83F5569}" type="datetime1">
              <a:rPr lang="lv-LV" smtClean="0"/>
              <a:pPr/>
              <a:t>2016.04.29.</a:t>
            </a:fld>
            <a:endParaRPr lang="lv-LV"/>
          </a:p>
        </p:txBody>
      </p:sp>
      <p:sp>
        <p:nvSpPr>
          <p:cNvPr id="3" name="Footer Placeholder 2"/>
          <p:cNvSpPr>
            <a:spLocks noGrp="1"/>
          </p:cNvSpPr>
          <p:nvPr>
            <p:ph type="ftr" sz="quarter" idx="11"/>
          </p:nvPr>
        </p:nvSpPr>
        <p:spPr/>
        <p:txBody>
          <a:bodyPr/>
          <a:lstStyle/>
          <a:p>
            <a:r>
              <a:rPr lang="lv-LV" smtClean="0"/>
              <a:t>Dr. paed. Dita Nīmante</a:t>
            </a:r>
            <a:endParaRPr lang="lv-LV"/>
          </a:p>
        </p:txBody>
      </p:sp>
      <p:sp>
        <p:nvSpPr>
          <p:cNvPr id="4" name="Slide Number Placeholder 3"/>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09638-432F-422D-8836-3CA0EFA68827}" type="datetime1">
              <a:rPr lang="lv-LV" smtClean="0"/>
              <a:pPr/>
              <a:t>2016.04.29.</a:t>
            </a:fld>
            <a:endParaRPr lang="lv-LV"/>
          </a:p>
        </p:txBody>
      </p:sp>
      <p:sp>
        <p:nvSpPr>
          <p:cNvPr id="6" name="Footer Placeholder 5"/>
          <p:cNvSpPr>
            <a:spLocks noGrp="1"/>
          </p:cNvSpPr>
          <p:nvPr>
            <p:ph type="ftr" sz="quarter" idx="11"/>
          </p:nvPr>
        </p:nvSpPr>
        <p:spPr/>
        <p:txBody>
          <a:bodyPr/>
          <a:lstStyle/>
          <a:p>
            <a:r>
              <a:rPr lang="lv-LV" smtClean="0"/>
              <a:t>Dr. paed. Dita Nīmante</a:t>
            </a:r>
            <a:endParaRPr lang="lv-LV"/>
          </a:p>
        </p:txBody>
      </p:sp>
      <p:sp>
        <p:nvSpPr>
          <p:cNvPr id="7" name="Slide Number Placeholder 6"/>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64AC4-6561-4466-A708-2BAF6371E45F}" type="datetime1">
              <a:rPr lang="lv-LV" smtClean="0"/>
              <a:pPr/>
              <a:t>2016.04.29.</a:t>
            </a:fld>
            <a:endParaRPr lang="lv-LV"/>
          </a:p>
        </p:txBody>
      </p:sp>
      <p:sp>
        <p:nvSpPr>
          <p:cNvPr id="6" name="Footer Placeholder 5"/>
          <p:cNvSpPr>
            <a:spLocks noGrp="1"/>
          </p:cNvSpPr>
          <p:nvPr>
            <p:ph type="ftr" sz="quarter" idx="11"/>
          </p:nvPr>
        </p:nvSpPr>
        <p:spPr/>
        <p:txBody>
          <a:bodyPr/>
          <a:lstStyle/>
          <a:p>
            <a:r>
              <a:rPr lang="lv-LV" smtClean="0"/>
              <a:t>Dr. paed. Dita Nīmante</a:t>
            </a:r>
            <a:endParaRPr lang="lv-LV"/>
          </a:p>
        </p:txBody>
      </p:sp>
      <p:sp>
        <p:nvSpPr>
          <p:cNvPr id="7" name="Slide Number Placeholder 6"/>
          <p:cNvSpPr>
            <a:spLocks noGrp="1"/>
          </p:cNvSpPr>
          <p:nvPr>
            <p:ph type="sldNum" sz="quarter" idx="12"/>
          </p:nvPr>
        </p:nvSpPr>
        <p:spPr/>
        <p:txBody>
          <a:bodyPr/>
          <a:lstStyle/>
          <a:p>
            <a:fld id="{562CE926-472D-4851-B120-9B728637F29E}"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35316-91C6-403A-9F46-3F5988D4C0AC}" type="datetime1">
              <a:rPr lang="lv-LV" smtClean="0"/>
              <a:pPr/>
              <a:t>2016.04.29.</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smtClean="0"/>
              <a:t>Dr. paed. Dita Nīmante</a:t>
            </a:r>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CE926-472D-4851-B120-9B728637F29E}"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v-LV" b="1" dirty="0" smtClean="0"/>
              <a:t>Ieskats APU </a:t>
            </a:r>
            <a:br>
              <a:rPr lang="lv-LV" b="1" dirty="0" smtClean="0"/>
            </a:br>
            <a:r>
              <a:rPr lang="lv-LV" b="1" dirty="0" smtClean="0"/>
              <a:t>( Atbalsts pozitīvai uzvedībai) – sistēmiska prevencijas un intervences programma vardarbības mazināšanai</a:t>
            </a:r>
            <a:endParaRPr lang="lv-LV" b="1" dirty="0"/>
          </a:p>
        </p:txBody>
      </p:sp>
      <p:sp>
        <p:nvSpPr>
          <p:cNvPr id="3" name="Subtitle 2"/>
          <p:cNvSpPr>
            <a:spLocks noGrp="1"/>
          </p:cNvSpPr>
          <p:nvPr>
            <p:ph type="subTitle" idx="1"/>
          </p:nvPr>
        </p:nvSpPr>
        <p:spPr>
          <a:xfrm>
            <a:off x="1403648" y="4581128"/>
            <a:ext cx="6400800" cy="1392560"/>
          </a:xfrm>
        </p:spPr>
        <p:txBody>
          <a:bodyPr/>
          <a:lstStyle/>
          <a:p>
            <a:r>
              <a:rPr lang="lv-LV" dirty="0" smtClean="0"/>
              <a:t>Dr. paed., LU asoc. prof. Dita Nīmante</a:t>
            </a:r>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99059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lv-LV" sz="4800" b="1" dirty="0" smtClean="0"/>
              <a:t>APU  .....</a:t>
            </a:r>
            <a:endParaRPr lang="en-US" sz="4800" b="1" dirty="0"/>
          </a:p>
        </p:txBody>
      </p:sp>
      <p:graphicFrame>
        <p:nvGraphicFramePr>
          <p:cNvPr id="2" name="Content Placeholder 1"/>
          <p:cNvGraphicFramePr>
            <a:graphicFrameLocks noGrp="1"/>
          </p:cNvGraphicFramePr>
          <p:nvPr>
            <p:ph idx="4294967295"/>
            <p:extLst>
              <p:ext uri="{D42A27DB-BD31-4B8C-83A1-F6EECF244321}">
                <p14:modId xmlns="" xmlns:p14="http://schemas.microsoft.com/office/powerpoint/2010/main" val="953300485"/>
              </p:ext>
            </p:extLst>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lv-LV" smtClean="0"/>
              <a:t>Dr. paed. Dita Nīmante</a:t>
            </a:r>
            <a:endParaRPr lang="lv-LV"/>
          </a:p>
        </p:txBody>
      </p:sp>
    </p:spTree>
    <p:extLst>
      <p:ext uri="{BB962C8B-B14F-4D97-AF65-F5344CB8AC3E}">
        <p14:creationId xmlns="" xmlns:p14="http://schemas.microsoft.com/office/powerpoint/2010/main" val="1429881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smtClean="0"/>
              <a:t>Uzvedības problēmas riski</a:t>
            </a:r>
            <a:endParaRPr lang="en-US" smtClean="0"/>
          </a:p>
        </p:txBody>
      </p:sp>
      <p:sp>
        <p:nvSpPr>
          <p:cNvPr id="8195" name="AutoShape 9"/>
          <p:cNvSpPr>
            <a:spLocks noChangeArrowheads="1"/>
          </p:cNvSpPr>
          <p:nvPr/>
        </p:nvSpPr>
        <p:spPr bwMode="auto">
          <a:xfrm>
            <a:off x="4284663" y="1412875"/>
            <a:ext cx="3992562" cy="4046538"/>
          </a:xfrm>
          <a:prstGeom prst="triangle">
            <a:avLst>
              <a:gd name="adj" fmla="val 50000"/>
            </a:avLst>
          </a:prstGeom>
          <a:gradFill rotWithShape="1">
            <a:gsLst>
              <a:gs pos="0">
                <a:srgbClr val="FF0000"/>
              </a:gs>
              <a:gs pos="100000">
                <a:srgbClr val="00B050"/>
              </a:gs>
            </a:gsLst>
            <a:lin ang="5400000" scaled="1"/>
          </a:gradFill>
          <a:ln w="9525">
            <a:solidFill>
              <a:srgbClr val="000000"/>
            </a:solidFill>
            <a:miter lim="800000"/>
            <a:headEnd/>
            <a:tailEnd/>
          </a:ln>
        </p:spPr>
        <p:txBody>
          <a:bodyPr/>
          <a:lstStyle/>
          <a:p>
            <a:pPr eaLnBrk="0" hangingPunct="0"/>
            <a:endParaRPr lang="lv-LV"/>
          </a:p>
        </p:txBody>
      </p:sp>
      <p:cxnSp>
        <p:nvCxnSpPr>
          <p:cNvPr id="8196" name="AutoShape 5"/>
          <p:cNvCxnSpPr>
            <a:cxnSpLocks noChangeShapeType="1"/>
          </p:cNvCxnSpPr>
          <p:nvPr/>
        </p:nvCxnSpPr>
        <p:spPr bwMode="auto">
          <a:xfrm>
            <a:off x="4572000" y="1700213"/>
            <a:ext cx="1028700" cy="7937"/>
          </a:xfrm>
          <a:prstGeom prst="straightConnector1">
            <a:avLst/>
          </a:prstGeom>
          <a:noFill/>
          <a:ln w="9525">
            <a:solidFill>
              <a:srgbClr val="000000"/>
            </a:solidFill>
            <a:round/>
            <a:headEnd/>
            <a:tailEnd type="triangle" w="med" len="med"/>
          </a:ln>
        </p:spPr>
      </p:cxnSp>
      <p:cxnSp>
        <p:nvCxnSpPr>
          <p:cNvPr id="8197" name="AutoShape 7"/>
          <p:cNvCxnSpPr>
            <a:cxnSpLocks noChangeShapeType="1"/>
          </p:cNvCxnSpPr>
          <p:nvPr/>
        </p:nvCxnSpPr>
        <p:spPr bwMode="auto">
          <a:xfrm flipV="1">
            <a:off x="3924300" y="2708275"/>
            <a:ext cx="1112838" cy="7938"/>
          </a:xfrm>
          <a:prstGeom prst="straightConnector1">
            <a:avLst/>
          </a:prstGeom>
          <a:noFill/>
          <a:ln w="9525">
            <a:solidFill>
              <a:srgbClr val="000000"/>
            </a:solidFill>
            <a:round/>
            <a:headEnd/>
            <a:tailEnd type="triangle" w="med" len="med"/>
          </a:ln>
        </p:spPr>
      </p:cxnSp>
      <p:cxnSp>
        <p:nvCxnSpPr>
          <p:cNvPr id="8198" name="AutoShape 10"/>
          <p:cNvCxnSpPr>
            <a:cxnSpLocks noChangeShapeType="1"/>
          </p:cNvCxnSpPr>
          <p:nvPr/>
        </p:nvCxnSpPr>
        <p:spPr bwMode="auto">
          <a:xfrm flipV="1">
            <a:off x="2987675" y="4724400"/>
            <a:ext cx="1181100" cy="7938"/>
          </a:xfrm>
          <a:prstGeom prst="straightConnector1">
            <a:avLst/>
          </a:prstGeom>
          <a:noFill/>
          <a:ln w="9525">
            <a:solidFill>
              <a:srgbClr val="000000"/>
            </a:solidFill>
            <a:round/>
            <a:headEnd/>
            <a:tailEnd type="triangle" w="med" len="med"/>
          </a:ln>
        </p:spPr>
      </p:cxnSp>
      <p:sp>
        <p:nvSpPr>
          <p:cNvPr id="8199"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lv-LV"/>
          </a:p>
        </p:txBody>
      </p:sp>
      <p:sp>
        <p:nvSpPr>
          <p:cNvPr id="8200" name="Rectangle 16"/>
          <p:cNvSpPr>
            <a:spLocks noChangeArrowheads="1"/>
          </p:cNvSpPr>
          <p:nvPr/>
        </p:nvSpPr>
        <p:spPr bwMode="auto">
          <a:xfrm>
            <a:off x="611188" y="2279650"/>
            <a:ext cx="2808287" cy="1108075"/>
          </a:xfrm>
          <a:prstGeom prst="rect">
            <a:avLst/>
          </a:prstGeom>
          <a:noFill/>
          <a:ln w="9525">
            <a:noFill/>
            <a:miter lim="800000"/>
            <a:headEnd/>
            <a:tailEnd/>
          </a:ln>
        </p:spPr>
        <p:txBody>
          <a:bodyPr anchor="ctr">
            <a:spAutoFit/>
          </a:bodyPr>
          <a:lstStyle/>
          <a:p>
            <a:pPr eaLnBrk="0" hangingPunct="0"/>
            <a:r>
              <a:rPr lang="lv-LV" sz="1600" b="1">
                <a:solidFill>
                  <a:srgbClr val="000000"/>
                </a:solidFill>
                <a:cs typeface="Times New Roman" pitchFamily="18" charset="0"/>
              </a:rPr>
              <a:t>Skolēni ar vidēju uzvedības problēmu risku</a:t>
            </a:r>
            <a:endParaRPr lang="lv-LV" sz="1600" b="1">
              <a:solidFill>
                <a:srgbClr val="000000"/>
              </a:solidFill>
            </a:endParaRPr>
          </a:p>
          <a:p>
            <a:pPr eaLnBrk="0" hangingPunct="0"/>
            <a:r>
              <a:rPr lang="lv-LV" sz="1600" b="1">
                <a:cs typeface="Times New Roman" pitchFamily="18" charset="0"/>
              </a:rPr>
              <a:t>(apmēram 15%)</a:t>
            </a:r>
            <a:endParaRPr lang="lv-LV" sz="1600" b="1"/>
          </a:p>
          <a:p>
            <a:pPr eaLnBrk="0" hangingPunct="0"/>
            <a:endParaRPr lang="lv-LV"/>
          </a:p>
        </p:txBody>
      </p:sp>
      <p:sp>
        <p:nvSpPr>
          <p:cNvPr id="8201" name="Rectangle 14"/>
          <p:cNvSpPr>
            <a:spLocks noChangeArrowheads="1"/>
          </p:cNvSpPr>
          <p:nvPr/>
        </p:nvSpPr>
        <p:spPr bwMode="auto">
          <a:xfrm>
            <a:off x="611188" y="4149725"/>
            <a:ext cx="2305050" cy="1354138"/>
          </a:xfrm>
          <a:prstGeom prst="rect">
            <a:avLst/>
          </a:prstGeom>
          <a:noFill/>
          <a:ln w="9525">
            <a:noFill/>
            <a:miter lim="800000"/>
            <a:headEnd/>
            <a:tailEnd/>
          </a:ln>
        </p:spPr>
        <p:txBody>
          <a:bodyPr>
            <a:spAutoFit/>
          </a:bodyPr>
          <a:lstStyle/>
          <a:p>
            <a:pPr eaLnBrk="0" hangingPunct="0"/>
            <a:r>
              <a:rPr lang="lv-LV" sz="1600" b="1">
                <a:cs typeface="Times New Roman" pitchFamily="18" charset="0"/>
              </a:rPr>
              <a:t>Skolēni ar zemu uzvedības </a:t>
            </a:r>
            <a:endParaRPr lang="lv-LV" sz="1600" b="1"/>
          </a:p>
          <a:p>
            <a:pPr eaLnBrk="0" hangingPunct="0"/>
            <a:r>
              <a:rPr lang="lv-LV" sz="1600" b="1">
                <a:solidFill>
                  <a:srgbClr val="000000"/>
                </a:solidFill>
                <a:cs typeface="Times New Roman" pitchFamily="18" charset="0"/>
              </a:rPr>
              <a:t>problēmu risku</a:t>
            </a:r>
            <a:endParaRPr lang="lv-LV" sz="1600" b="1">
              <a:solidFill>
                <a:srgbClr val="000000"/>
              </a:solidFill>
            </a:endParaRPr>
          </a:p>
          <a:p>
            <a:pPr eaLnBrk="0" hangingPunct="0"/>
            <a:r>
              <a:rPr lang="lv-LV" sz="1600" b="1">
                <a:solidFill>
                  <a:srgbClr val="000000"/>
                </a:solidFill>
                <a:cs typeface="Times New Roman" pitchFamily="18" charset="0"/>
              </a:rPr>
              <a:t>(apmēram 81%)</a:t>
            </a:r>
            <a:endParaRPr lang="lv-LV" sz="1600" b="1">
              <a:solidFill>
                <a:srgbClr val="000000"/>
              </a:solidFill>
            </a:endParaRPr>
          </a:p>
          <a:p>
            <a:pPr eaLnBrk="0" hangingPunct="0"/>
            <a:endParaRPr lang="lv-LV">
              <a:solidFill>
                <a:srgbClr val="000000"/>
              </a:solidFill>
            </a:endParaRPr>
          </a:p>
        </p:txBody>
      </p:sp>
      <p:sp>
        <p:nvSpPr>
          <p:cNvPr id="8202" name="Rectangle 15"/>
          <p:cNvSpPr>
            <a:spLocks noChangeArrowheads="1"/>
          </p:cNvSpPr>
          <p:nvPr/>
        </p:nvSpPr>
        <p:spPr bwMode="auto">
          <a:xfrm>
            <a:off x="611188" y="1412875"/>
            <a:ext cx="2881312" cy="1108075"/>
          </a:xfrm>
          <a:prstGeom prst="rect">
            <a:avLst/>
          </a:prstGeom>
          <a:noFill/>
          <a:ln w="9525">
            <a:noFill/>
            <a:miter lim="800000"/>
            <a:headEnd/>
            <a:tailEnd/>
          </a:ln>
        </p:spPr>
        <p:txBody>
          <a:bodyPr>
            <a:spAutoFit/>
          </a:bodyPr>
          <a:lstStyle/>
          <a:p>
            <a:pPr eaLnBrk="0" hangingPunct="0"/>
            <a:r>
              <a:rPr lang="lv-LV" sz="1600" b="1">
                <a:cs typeface="Times New Roman" pitchFamily="18" charset="0"/>
              </a:rPr>
              <a:t>Skolēni ar augstu</a:t>
            </a:r>
            <a:endParaRPr lang="lv-LV" sz="1600" b="1"/>
          </a:p>
          <a:p>
            <a:pPr eaLnBrk="0" hangingPunct="0"/>
            <a:r>
              <a:rPr lang="lv-LV" sz="1600" b="1">
                <a:solidFill>
                  <a:srgbClr val="000000"/>
                </a:solidFill>
                <a:cs typeface="Times New Roman" pitchFamily="18" charset="0"/>
              </a:rPr>
              <a:t>uzvedības problēmu risku</a:t>
            </a:r>
            <a:endParaRPr lang="lv-LV" sz="1600" b="1">
              <a:solidFill>
                <a:srgbClr val="000000"/>
              </a:solidFill>
            </a:endParaRPr>
          </a:p>
          <a:p>
            <a:pPr eaLnBrk="0" hangingPunct="0"/>
            <a:r>
              <a:rPr lang="lv-LV" sz="1600" b="1">
                <a:solidFill>
                  <a:srgbClr val="000000"/>
                </a:solidFill>
                <a:cs typeface="Times New Roman" pitchFamily="18" charset="0"/>
              </a:rPr>
              <a:t>(apmēram 4%)</a:t>
            </a:r>
            <a:endParaRPr lang="lv-LV" sz="1600" b="1">
              <a:solidFill>
                <a:srgbClr val="000000"/>
              </a:solidFill>
            </a:endParaRPr>
          </a:p>
          <a:p>
            <a:pPr eaLnBrk="0" hangingPunct="0"/>
            <a:endParaRPr lang="lv-LV">
              <a:solidFill>
                <a:srgbClr val="000000"/>
              </a:solidFill>
            </a:endParaRPr>
          </a:p>
        </p:txBody>
      </p:sp>
      <p:sp>
        <p:nvSpPr>
          <p:cNvPr id="8203" name="Rectangle 17"/>
          <p:cNvSpPr>
            <a:spLocks noChangeArrowheads="1"/>
          </p:cNvSpPr>
          <p:nvPr/>
        </p:nvSpPr>
        <p:spPr bwMode="auto">
          <a:xfrm>
            <a:off x="3492500" y="6021388"/>
            <a:ext cx="1892300" cy="276225"/>
          </a:xfrm>
          <a:prstGeom prst="rect">
            <a:avLst/>
          </a:prstGeom>
          <a:noFill/>
          <a:ln w="9525">
            <a:noFill/>
            <a:miter lim="800000"/>
            <a:headEnd/>
            <a:tailEnd/>
          </a:ln>
        </p:spPr>
        <p:txBody>
          <a:bodyPr wrap="none">
            <a:spAutoFit/>
          </a:bodyPr>
          <a:lstStyle/>
          <a:p>
            <a:r>
              <a:rPr lang="lv-LV" sz="1200">
                <a:solidFill>
                  <a:srgbClr val="000000"/>
                </a:solidFill>
                <a:cs typeface="Times New Roman" pitchFamily="18" charset="0"/>
              </a:rPr>
              <a:t>(Sørlie</a:t>
            </a:r>
            <a:r>
              <a:rPr lang="cs-CZ" sz="1200">
                <a:solidFill>
                  <a:srgbClr val="000000"/>
                </a:solidFill>
                <a:cs typeface="Times New Roman" pitchFamily="18" charset="0"/>
              </a:rPr>
              <a:t>, &amp; Ogden</a:t>
            </a:r>
            <a:r>
              <a:rPr lang="lv-LV" sz="1200">
                <a:solidFill>
                  <a:srgbClr val="000000"/>
                </a:solidFill>
                <a:cs typeface="Times New Roman" pitchFamily="18" charset="0"/>
              </a:rPr>
              <a:t>, 2009)</a:t>
            </a:r>
            <a:r>
              <a:rPr lang="cs-CZ" sz="1200">
                <a:solidFill>
                  <a:srgbClr val="000000"/>
                </a:solidFill>
                <a:cs typeface="Times New Roman" pitchFamily="18" charset="0"/>
              </a:rPr>
              <a:t>. </a:t>
            </a:r>
            <a:endParaRPr lang="lv-LV"/>
          </a:p>
        </p:txBody>
      </p:sp>
      <p:sp>
        <p:nvSpPr>
          <p:cNvPr id="12" name="Footer Placeholder 11"/>
          <p:cNvSpPr>
            <a:spLocks noGrp="1"/>
          </p:cNvSpPr>
          <p:nvPr>
            <p:ph type="ftr" sz="quarter" idx="11"/>
          </p:nvPr>
        </p:nvSpPr>
        <p:spPr/>
        <p:txBody>
          <a:bodyPr/>
          <a:lstStyle/>
          <a:p>
            <a:r>
              <a:rPr lang="lv-LV" smtClean="0"/>
              <a:t>Dr. paed. Dita Nīmante</a:t>
            </a:r>
            <a:endParaRPr lang="lv-LV"/>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APU – preventīvā darbība</a:t>
            </a:r>
            <a:endParaRPr lang="lv-LV" dirty="0"/>
          </a:p>
        </p:txBody>
      </p:sp>
      <p:sp>
        <p:nvSpPr>
          <p:cNvPr id="3" name="Content Placeholder 2"/>
          <p:cNvSpPr>
            <a:spLocks noGrp="1"/>
          </p:cNvSpPr>
          <p:nvPr>
            <p:ph idx="1"/>
          </p:nvPr>
        </p:nvSpPr>
        <p:spPr>
          <a:xfrm>
            <a:off x="457200" y="1600200"/>
            <a:ext cx="3970784" cy="5257800"/>
          </a:xfrm>
          <a:solidFill>
            <a:schemeClr val="accent3"/>
          </a:solidFill>
        </p:spPr>
        <p:txBody>
          <a:bodyPr>
            <a:normAutofit/>
          </a:bodyPr>
          <a:lstStyle/>
          <a:p>
            <a:pPr>
              <a:buNone/>
            </a:pPr>
            <a:r>
              <a:rPr lang="lv-LV" sz="3000" b="1" dirty="0" smtClean="0"/>
              <a:t>Pozitīva komunikācija un sadarbība</a:t>
            </a:r>
            <a:r>
              <a:rPr lang="lv-LV" sz="3000" dirty="0" smtClean="0"/>
              <a:t> (skolēni, pedagogi, vecāki).</a:t>
            </a:r>
          </a:p>
          <a:p>
            <a:pPr>
              <a:buNone/>
            </a:pPr>
            <a:r>
              <a:rPr lang="lv-LV" sz="3000" dirty="0" smtClean="0"/>
              <a:t>Robežu nospraušana: </a:t>
            </a:r>
            <a:r>
              <a:rPr lang="lv-LV" sz="3000" b="1" dirty="0" smtClean="0"/>
              <a:t>pozitīvu noteikumu izstrāde un mācīšana visa gada garumā</a:t>
            </a:r>
            <a:r>
              <a:rPr lang="lv-LV" sz="3000" dirty="0" smtClean="0"/>
              <a:t>.</a:t>
            </a:r>
          </a:p>
          <a:p>
            <a:pPr>
              <a:buNone/>
            </a:pPr>
            <a:r>
              <a:rPr lang="lv-LV" sz="3000" b="1" dirty="0" smtClean="0"/>
              <a:t>Apbalvojumu sistēmas izstrāde</a:t>
            </a:r>
            <a:r>
              <a:rPr lang="lv-LV" sz="3000" dirty="0" smtClean="0"/>
              <a:t>.</a:t>
            </a:r>
          </a:p>
          <a:p>
            <a:pPr>
              <a:buNone/>
            </a:pPr>
            <a:endParaRPr lang="lv-LV" dirty="0"/>
          </a:p>
        </p:txBody>
      </p:sp>
      <p:sp>
        <p:nvSpPr>
          <p:cNvPr id="31746" name="AutoShape 2" descr="Att&amp;emacr;lu rezult&amp;amacr;ti vaic&amp;amacr;jumam “obeying rules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1748" name="Picture 4" descr="Att&amp;emacr;lu rezult&amp;amacr;ti vaic&amp;amacr;jumam “following rules image”"/>
          <p:cNvPicPr>
            <a:picLocks noChangeAspect="1" noChangeArrowheads="1"/>
          </p:cNvPicPr>
          <p:nvPr/>
        </p:nvPicPr>
        <p:blipFill>
          <a:blip r:embed="rId2" cstate="print"/>
          <a:srcRect/>
          <a:stretch>
            <a:fillRect/>
          </a:stretch>
        </p:blipFill>
        <p:spPr bwMode="auto">
          <a:xfrm>
            <a:off x="4777163" y="2132856"/>
            <a:ext cx="4043837" cy="2520280"/>
          </a:xfrm>
          <a:prstGeom prst="rect">
            <a:avLst/>
          </a:prstGeom>
          <a:noFill/>
        </p:spPr>
      </p:pic>
      <p:sp>
        <p:nvSpPr>
          <p:cNvPr id="6" name="Footer Placeholder 5"/>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Vecāku, skolotāju un skolēnu konference par APU Gulbenes 2. vsk.</a:t>
            </a:r>
            <a:endParaRPr lang="lv-LV" dirty="0"/>
          </a:p>
        </p:txBody>
      </p:sp>
      <p:sp>
        <p:nvSpPr>
          <p:cNvPr id="3" name="Content Placeholder 2"/>
          <p:cNvSpPr>
            <a:spLocks noGrp="1"/>
          </p:cNvSpPr>
          <p:nvPr>
            <p:ph sz="half" idx="1"/>
          </p:nvPr>
        </p:nvSpPr>
        <p:spPr/>
        <p:txBody>
          <a:bodyPr/>
          <a:lstStyle/>
          <a:p>
            <a:endParaRPr lang="lv-LV" dirty="0"/>
          </a:p>
        </p:txBody>
      </p:sp>
      <p:sp>
        <p:nvSpPr>
          <p:cNvPr id="4" name="Content Placeholder 3"/>
          <p:cNvSpPr>
            <a:spLocks noGrp="1"/>
          </p:cNvSpPr>
          <p:nvPr>
            <p:ph sz="half" idx="2"/>
          </p:nvPr>
        </p:nvSpPr>
        <p:spPr/>
        <p:txBody>
          <a:bodyPr/>
          <a:lstStyle/>
          <a:p>
            <a:endParaRPr lang="lv-LV"/>
          </a:p>
        </p:txBody>
      </p:sp>
      <p:sp>
        <p:nvSpPr>
          <p:cNvPr id="1026" name="AutoShape 2" descr="https://webmails.lu.lv/?_task=mail&amp;_action=get&amp;_mbox=INBOX&amp;_uid=3629&amp;_part=3&amp;_mimewarning=1&amp;_embed=1&amp;_extwin=1"/>
          <p:cNvSpPr>
            <a:spLocks noChangeAspect="1" noChangeArrowheads="1"/>
          </p:cNvSpPr>
          <p:nvPr/>
        </p:nvSpPr>
        <p:spPr bwMode="auto">
          <a:xfrm>
            <a:off x="155575" y="-2560638"/>
            <a:ext cx="7124700" cy="5343526"/>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028" name="AutoShape 4" descr="https://webmails.lu.lv/?_task=mail&amp;_action=get&amp;_mbox=INBOX&amp;_uid=3629&amp;_part=3&amp;_mimewarning=1&amp;_embed=1&amp;_extwin=1"/>
          <p:cNvSpPr>
            <a:spLocks noChangeAspect="1" noChangeArrowheads="1"/>
          </p:cNvSpPr>
          <p:nvPr/>
        </p:nvSpPr>
        <p:spPr bwMode="auto">
          <a:xfrm>
            <a:off x="155575" y="-2560638"/>
            <a:ext cx="7124700" cy="5343526"/>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1029" name="Picture 5" descr="D:\Desktop\DSCF9510.JPG"/>
          <p:cNvPicPr>
            <a:picLocks noChangeAspect="1" noChangeArrowheads="1"/>
          </p:cNvPicPr>
          <p:nvPr/>
        </p:nvPicPr>
        <p:blipFill>
          <a:blip r:embed="rId2" cstate="print"/>
          <a:srcRect/>
          <a:stretch>
            <a:fillRect/>
          </a:stretch>
        </p:blipFill>
        <p:spPr bwMode="auto">
          <a:xfrm>
            <a:off x="4860032" y="2852936"/>
            <a:ext cx="4283968" cy="3212976"/>
          </a:xfrm>
          <a:prstGeom prst="rect">
            <a:avLst/>
          </a:prstGeom>
          <a:noFill/>
        </p:spPr>
      </p:pic>
      <p:sp>
        <p:nvSpPr>
          <p:cNvPr id="8" name="TextBox 7"/>
          <p:cNvSpPr txBox="1"/>
          <p:nvPr/>
        </p:nvSpPr>
        <p:spPr>
          <a:xfrm>
            <a:off x="611560" y="1700808"/>
            <a:ext cx="3528392" cy="4185761"/>
          </a:xfrm>
          <a:prstGeom prst="rect">
            <a:avLst/>
          </a:prstGeom>
          <a:solidFill>
            <a:srgbClr val="FFFF00"/>
          </a:solidFill>
        </p:spPr>
        <p:txBody>
          <a:bodyPr wrap="square" rtlCol="0">
            <a:spAutoFit/>
          </a:bodyPr>
          <a:lstStyle/>
          <a:p>
            <a:pPr algn="ctr"/>
            <a:r>
              <a:rPr lang="lv-LV"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Skolas konference programmas “Atbalsts pozitīvai uzvedībai” ieviešana Gulbenes 2. vidusskolā</a:t>
            </a:r>
          </a:p>
          <a:p>
            <a:endParaRPr lang="lv-LV" sz="2400" dirty="0" smtClean="0"/>
          </a:p>
          <a:p>
            <a:endParaRPr lang="lv-LV" sz="2400" dirty="0" smtClean="0"/>
          </a:p>
          <a:p>
            <a:endParaRPr lang="lv-LV" sz="2400" dirty="0" smtClean="0"/>
          </a:p>
          <a:p>
            <a:r>
              <a:rPr lang="lv-LV" sz="2400" b="1" dirty="0" smtClean="0"/>
              <a:t>22.10.2015.</a:t>
            </a:r>
          </a:p>
          <a:p>
            <a:endParaRPr lang="lv-LV" b="1" dirty="0" smtClean="0"/>
          </a:p>
          <a:p>
            <a:endParaRPr lang="lv-LV" sz="3200" b="1" dirty="0" smtClean="0"/>
          </a:p>
        </p:txBody>
      </p:sp>
      <p:sp>
        <p:nvSpPr>
          <p:cNvPr id="9" name="Footer Placeholder 8"/>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APU Ozolnieku vidusskolā</a:t>
            </a:r>
            <a:endParaRPr lang="lv-LV" dirty="0"/>
          </a:p>
        </p:txBody>
      </p:sp>
      <p:sp>
        <p:nvSpPr>
          <p:cNvPr id="3" name="Content Placeholder 2"/>
          <p:cNvSpPr>
            <a:spLocks noGrp="1"/>
          </p:cNvSpPr>
          <p:nvPr>
            <p:ph sz="half" idx="1"/>
          </p:nvPr>
        </p:nvSpPr>
        <p:spPr>
          <a:xfrm>
            <a:off x="467544" y="4725144"/>
            <a:ext cx="8003232" cy="1617043"/>
          </a:xfrm>
        </p:spPr>
        <p:txBody>
          <a:bodyPr/>
          <a:lstStyle/>
          <a:p>
            <a:pPr algn="ctr">
              <a:buNone/>
            </a:pPr>
            <a:r>
              <a:rPr lang="lv-LV" dirty="0" smtClean="0"/>
              <a:t>Noteikumi (skolas PICA) izsrādāti atbilstoši skolas četrām pamatvērtībām – patriotisms, izaugsme, cieņa, atbildība.</a:t>
            </a:r>
            <a:endParaRPr lang="lv-LV" dirty="0"/>
          </a:p>
        </p:txBody>
      </p:sp>
      <p:sp>
        <p:nvSpPr>
          <p:cNvPr id="4" name="Content Placeholder 3"/>
          <p:cNvSpPr>
            <a:spLocks noGrp="1"/>
          </p:cNvSpPr>
          <p:nvPr>
            <p:ph sz="half" idx="2"/>
          </p:nvPr>
        </p:nvSpPr>
        <p:spPr>
          <a:xfrm>
            <a:off x="7884368" y="1844824"/>
            <a:ext cx="792088" cy="4525963"/>
          </a:xfrm>
        </p:spPr>
        <p:txBody>
          <a:bodyPr/>
          <a:lstStyle/>
          <a:p>
            <a:endParaRPr lang="lv-LV"/>
          </a:p>
        </p:txBody>
      </p:sp>
      <p:pic>
        <p:nvPicPr>
          <p:cNvPr id="10242" name="Picture 2" descr="C:\Users\Projekts-2\Pictures\APU\P1070795.JPG"/>
          <p:cNvPicPr>
            <a:picLocks noChangeAspect="1" noChangeArrowheads="1"/>
          </p:cNvPicPr>
          <p:nvPr/>
        </p:nvPicPr>
        <p:blipFill>
          <a:blip r:embed="rId2" cstate="print"/>
          <a:srcRect/>
          <a:stretch>
            <a:fillRect/>
          </a:stretch>
        </p:blipFill>
        <p:spPr bwMode="auto">
          <a:xfrm>
            <a:off x="155510" y="1772816"/>
            <a:ext cx="3995936" cy="2996952"/>
          </a:xfrm>
          <a:prstGeom prst="rect">
            <a:avLst/>
          </a:prstGeom>
          <a:noFill/>
        </p:spPr>
      </p:pic>
      <p:pic>
        <p:nvPicPr>
          <p:cNvPr id="10243" name="Picture 3" descr="C:\Users\Projekts-2\Pictures\APU\P1070796.JPG"/>
          <p:cNvPicPr>
            <a:picLocks noChangeAspect="1" noChangeArrowheads="1"/>
          </p:cNvPicPr>
          <p:nvPr/>
        </p:nvPicPr>
        <p:blipFill>
          <a:blip r:embed="rId3" cstate="print"/>
          <a:srcRect/>
          <a:stretch>
            <a:fillRect/>
          </a:stretch>
        </p:blipFill>
        <p:spPr bwMode="auto">
          <a:xfrm>
            <a:off x="4499992" y="1628800"/>
            <a:ext cx="4139952" cy="3104964"/>
          </a:xfrm>
          <a:prstGeom prst="rect">
            <a:avLst/>
          </a:prstGeom>
          <a:noFill/>
        </p:spPr>
      </p:pic>
      <p:sp>
        <p:nvSpPr>
          <p:cNvPr id="7" name="Footer Placeholder 6"/>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692150"/>
            <a:ext cx="8229600" cy="725488"/>
          </a:xfrm>
        </p:spPr>
        <p:txBody>
          <a:bodyPr>
            <a:normAutofit fontScale="90000"/>
          </a:bodyPr>
          <a:lstStyle/>
          <a:p>
            <a:r>
              <a:rPr lang="en-US" smtClean="0"/>
              <a:t>APU pamatvērtības</a:t>
            </a:r>
          </a:p>
        </p:txBody>
      </p:sp>
      <p:sp>
        <p:nvSpPr>
          <p:cNvPr id="7171" name="Rectangle 3"/>
          <p:cNvSpPr>
            <a:spLocks noGrp="1"/>
          </p:cNvSpPr>
          <p:nvPr>
            <p:ph type="body" idx="1"/>
          </p:nvPr>
        </p:nvSpPr>
        <p:spPr>
          <a:xfrm>
            <a:off x="457200" y="1600200"/>
            <a:ext cx="7787208" cy="4997152"/>
          </a:xfrm>
        </p:spPr>
        <p:txBody>
          <a:bodyPr>
            <a:normAutofit lnSpcReduction="10000"/>
          </a:bodyPr>
          <a:lstStyle/>
          <a:p>
            <a:pPr>
              <a:buFont typeface="Arial" charset="0"/>
              <a:buNone/>
            </a:pPr>
            <a:r>
              <a:rPr lang="en-US" b="1" u="sng" dirty="0" smtClean="0"/>
              <a:t>DROŠĪBA</a:t>
            </a:r>
            <a:endParaRPr lang="lv-LV" b="1" u="sng" dirty="0" smtClean="0"/>
          </a:p>
          <a:p>
            <a:pPr>
              <a:buFont typeface="Arial" charset="0"/>
              <a:buNone/>
            </a:pPr>
            <a:endParaRPr lang="lv-LV" b="1" dirty="0" smtClean="0"/>
          </a:p>
          <a:p>
            <a:pPr>
              <a:buFont typeface="Arial" charset="0"/>
              <a:buNone/>
            </a:pPr>
            <a:r>
              <a:rPr lang="en-US" b="1" dirty="0" smtClean="0"/>
              <a:t>ATBILDĪBA</a:t>
            </a:r>
            <a:endParaRPr lang="lv-LV" b="1" dirty="0" smtClean="0"/>
          </a:p>
          <a:p>
            <a:pPr algn="ctr">
              <a:buFont typeface="Arial" charset="0"/>
              <a:buNone/>
            </a:pPr>
            <a:endParaRPr lang="en-US" dirty="0" smtClean="0"/>
          </a:p>
          <a:p>
            <a:pPr>
              <a:buFont typeface="Arial" charset="0"/>
              <a:buNone/>
            </a:pPr>
            <a:r>
              <a:rPr lang="en-US" b="1" dirty="0" smtClean="0"/>
              <a:t>CIEŅA</a:t>
            </a:r>
            <a:endParaRPr lang="lv-LV" b="1" dirty="0" smtClean="0"/>
          </a:p>
          <a:p>
            <a:pPr>
              <a:buFont typeface="Arial" charset="0"/>
              <a:buNone/>
            </a:pPr>
            <a:endParaRPr lang="lv-LV" b="1" dirty="0" smtClean="0"/>
          </a:p>
          <a:p>
            <a:pPr>
              <a:buFont typeface="Arial" charset="0"/>
              <a:buNone/>
            </a:pPr>
            <a:r>
              <a:rPr lang="lv-LV" i="1" dirty="0" smtClean="0"/>
              <a:t>Drošums -  spēja veikt paredzētos uzdevumus, spēja darboties nebīstami un uzticami, ievērojot savu un citu drošību </a:t>
            </a:r>
            <a:endParaRPr lang="lv-LV" b="1" dirty="0" smtClean="0"/>
          </a:p>
          <a:p>
            <a:pPr algn="ctr">
              <a:buFont typeface="Arial" charset="0"/>
              <a:buNone/>
            </a:pPr>
            <a:endParaRPr lang="lv-LV" b="1" dirty="0" smtClean="0"/>
          </a:p>
          <a:p>
            <a:pPr algn="ctr">
              <a:buFont typeface="Arial" charset="0"/>
              <a:buNone/>
            </a:pPr>
            <a:endParaRPr lang="en-US" b="1" dirty="0" smtClean="0"/>
          </a:p>
        </p:txBody>
      </p:sp>
      <p:pic>
        <p:nvPicPr>
          <p:cNvPr id="37890" name="Picture 2" descr="http://www.iecavainternatskola.lv/wp-content/uploads/2013/01/IMG_8286-300x217.jpg"/>
          <p:cNvPicPr>
            <a:picLocks noChangeAspect="1" noChangeArrowheads="1"/>
          </p:cNvPicPr>
          <p:nvPr/>
        </p:nvPicPr>
        <p:blipFill>
          <a:blip r:embed="rId3" cstate="print"/>
          <a:srcRect/>
          <a:stretch>
            <a:fillRect/>
          </a:stretch>
        </p:blipFill>
        <p:spPr bwMode="auto">
          <a:xfrm>
            <a:off x="3923928" y="1628800"/>
            <a:ext cx="4280660" cy="3096344"/>
          </a:xfrm>
          <a:prstGeom prst="rect">
            <a:avLst/>
          </a:prstGeom>
          <a:noFill/>
        </p:spPr>
      </p:pic>
      <p:sp>
        <p:nvSpPr>
          <p:cNvPr id="5" name="Footer Placeholder 4"/>
          <p:cNvSpPr>
            <a:spLocks noGrp="1"/>
          </p:cNvSpPr>
          <p:nvPr>
            <p:ph type="ftr" sz="quarter" idx="11"/>
          </p:nvPr>
        </p:nvSpPr>
        <p:spPr/>
        <p:txBody>
          <a:bodyPr/>
          <a:lstStyle/>
          <a:p>
            <a:r>
              <a:rPr lang="lv-LV" smtClean="0"/>
              <a:t>Dr. paed. Dita Nīmante</a:t>
            </a:r>
            <a:endParaRPr lang="lv-LV"/>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Cieņa </a:t>
            </a:r>
            <a:br>
              <a:rPr lang="lv-LV" dirty="0" smtClean="0"/>
            </a:br>
            <a:r>
              <a:rPr lang="lv-LV" dirty="0" smtClean="0"/>
              <a:t>(piemērs no Saldus pamatskolas)</a:t>
            </a:r>
            <a:endParaRPr lang="lv-LV" dirty="0"/>
          </a:p>
        </p:txBody>
      </p:sp>
      <p:graphicFrame>
        <p:nvGraphicFramePr>
          <p:cNvPr id="4" name="Content Placeholder 3"/>
          <p:cNvGraphicFramePr>
            <a:graphicFrameLocks noGrp="1"/>
          </p:cNvGraphicFramePr>
          <p:nvPr>
            <p:ph idx="1"/>
          </p:nvPr>
        </p:nvGraphicFramePr>
        <p:xfrm>
          <a:off x="899592" y="1772816"/>
          <a:ext cx="7416824" cy="4320480"/>
        </p:xfrm>
        <a:graphic>
          <a:graphicData uri="http://schemas.openxmlformats.org/drawingml/2006/table">
            <a:tbl>
              <a:tblPr/>
              <a:tblGrid>
                <a:gridCol w="3830049"/>
                <a:gridCol w="3586775"/>
              </a:tblGrid>
              <a:tr h="4320480">
                <a:tc>
                  <a:txBody>
                    <a:bodyPr/>
                    <a:lstStyle/>
                    <a:p>
                      <a:pPr algn="ctr">
                        <a:lnSpc>
                          <a:spcPct val="115000"/>
                        </a:lnSpc>
                        <a:spcAft>
                          <a:spcPts val="1000"/>
                        </a:spcAft>
                      </a:pPr>
                      <a:endParaRPr lang="lv-LV"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lv-LV" sz="1200" dirty="0">
                        <a:latin typeface="Calibri"/>
                        <a:ea typeface="Times New Roman"/>
                        <a:cs typeface="Times New Roman"/>
                      </a:endParaRPr>
                    </a:p>
                    <a:p>
                      <a:pPr algn="ctr">
                        <a:lnSpc>
                          <a:spcPct val="115000"/>
                        </a:lnSpc>
                        <a:spcAft>
                          <a:spcPts val="1000"/>
                        </a:spcAft>
                      </a:pPr>
                      <a:r>
                        <a:rPr lang="lv-LV" sz="4000" b="1" dirty="0">
                          <a:latin typeface="Calibri"/>
                          <a:ea typeface="Times New Roman"/>
                          <a:cs typeface="Times New Roman"/>
                        </a:rPr>
                        <a:t>Izejot no skolas, </a:t>
                      </a:r>
                      <a:r>
                        <a:rPr lang="lv-LV" sz="4000" b="1" dirty="0" smtClean="0">
                          <a:latin typeface="Calibri"/>
                          <a:ea typeface="Times New Roman"/>
                          <a:cs typeface="Times New Roman"/>
                        </a:rPr>
                        <a:t>atsveicinies!</a:t>
                      </a:r>
                      <a:endParaRPr lang="lv-LV" sz="4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pic>
        <p:nvPicPr>
          <p:cNvPr id="66561" name="Picture 405" descr="DSCF2036"/>
          <p:cNvPicPr>
            <a:picLocks noChangeAspect="1" noChangeArrowheads="1"/>
          </p:cNvPicPr>
          <p:nvPr/>
        </p:nvPicPr>
        <p:blipFill>
          <a:blip r:embed="rId2" cstate="print"/>
          <a:srcRect/>
          <a:stretch>
            <a:fillRect/>
          </a:stretch>
        </p:blipFill>
        <p:spPr bwMode="auto">
          <a:xfrm>
            <a:off x="1051268" y="2132856"/>
            <a:ext cx="3638505" cy="2974082"/>
          </a:xfrm>
          <a:prstGeom prst="rect">
            <a:avLst/>
          </a:prstGeom>
          <a:noFill/>
        </p:spPr>
      </p:pic>
      <p:sp>
        <p:nvSpPr>
          <p:cNvPr id="5" name="Footer Placeholder 4"/>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Ceļā uz klases apbalvojumu....</a:t>
            </a:r>
            <a:endParaRPr lang="lv-LV" dirty="0"/>
          </a:p>
        </p:txBody>
      </p:sp>
      <p:sp>
        <p:nvSpPr>
          <p:cNvPr id="4" name="Content Placeholder 3"/>
          <p:cNvSpPr>
            <a:spLocks noGrp="1"/>
          </p:cNvSpPr>
          <p:nvPr>
            <p:ph sz="half" idx="2"/>
          </p:nvPr>
        </p:nvSpPr>
        <p:spPr/>
        <p:txBody>
          <a:bodyPr/>
          <a:lstStyle/>
          <a:p>
            <a:endParaRPr lang="lv-LV"/>
          </a:p>
        </p:txBody>
      </p:sp>
      <p:pic>
        <p:nvPicPr>
          <p:cNvPr id="9218" name="Picture 2" descr="C:\Users\Projekts-2\Pictures\2015.pavasari-rudens\107_PANA\P1070807.JPG"/>
          <p:cNvPicPr>
            <a:picLocks noChangeAspect="1" noChangeArrowheads="1"/>
          </p:cNvPicPr>
          <p:nvPr/>
        </p:nvPicPr>
        <p:blipFill>
          <a:blip r:embed="rId2" cstate="print"/>
          <a:srcRect/>
          <a:stretch>
            <a:fillRect/>
          </a:stretch>
        </p:blipFill>
        <p:spPr bwMode="auto">
          <a:xfrm>
            <a:off x="3491880" y="1916832"/>
            <a:ext cx="5292080" cy="3969060"/>
          </a:xfrm>
          <a:prstGeom prst="rect">
            <a:avLst/>
          </a:prstGeom>
          <a:noFill/>
        </p:spPr>
      </p:pic>
      <p:sp>
        <p:nvSpPr>
          <p:cNvPr id="6" name="Content Placeholder 5"/>
          <p:cNvSpPr>
            <a:spLocks noGrp="1"/>
          </p:cNvSpPr>
          <p:nvPr>
            <p:ph sz="half" idx="1"/>
          </p:nvPr>
        </p:nvSpPr>
        <p:spPr>
          <a:xfrm>
            <a:off x="457200" y="1600200"/>
            <a:ext cx="2602632" cy="4525963"/>
          </a:xfrm>
        </p:spPr>
        <p:txBody>
          <a:bodyPr/>
          <a:lstStyle/>
          <a:p>
            <a:pPr>
              <a:buNone/>
            </a:pPr>
            <a:r>
              <a:rPr lang="lv-LV" dirty="0" smtClean="0"/>
              <a:t>Ozolnieku vidusskolā skolēni vāc punktus...</a:t>
            </a:r>
          </a:p>
          <a:p>
            <a:pPr>
              <a:buNone/>
            </a:pPr>
            <a:r>
              <a:rPr lang="lv-LV" dirty="0" smtClean="0"/>
              <a:t>Balva – papildus klases vakars</a:t>
            </a:r>
            <a:endParaRPr lang="lv-LV" dirty="0"/>
          </a:p>
        </p:txBody>
      </p:sp>
      <p:sp>
        <p:nvSpPr>
          <p:cNvPr id="7" name="Footer Placeholder 6"/>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APU reaktīvā darbība</a:t>
            </a:r>
            <a:endParaRPr lang="lv-LV" dirty="0"/>
          </a:p>
        </p:txBody>
      </p:sp>
      <p:sp>
        <p:nvSpPr>
          <p:cNvPr id="3" name="Content Placeholder 2"/>
          <p:cNvSpPr>
            <a:spLocks noGrp="1"/>
          </p:cNvSpPr>
          <p:nvPr>
            <p:ph idx="1"/>
          </p:nvPr>
        </p:nvSpPr>
        <p:spPr>
          <a:xfrm>
            <a:off x="457200" y="1600200"/>
            <a:ext cx="3682752" cy="4525963"/>
          </a:xfrm>
          <a:solidFill>
            <a:schemeClr val="accent3"/>
          </a:solidFill>
        </p:spPr>
        <p:txBody>
          <a:bodyPr>
            <a:normAutofit fontScale="92500"/>
          </a:bodyPr>
          <a:lstStyle/>
          <a:p>
            <a:r>
              <a:rPr lang="lv-LV" dirty="0" smtClean="0"/>
              <a:t>Prasme laikus </a:t>
            </a:r>
            <a:r>
              <a:rPr lang="lv-LV" b="1" dirty="0" smtClean="0"/>
              <a:t>pamanīt</a:t>
            </a:r>
            <a:r>
              <a:rPr lang="lv-LV" dirty="0" smtClean="0"/>
              <a:t>! </a:t>
            </a:r>
          </a:p>
          <a:p>
            <a:r>
              <a:rPr lang="lv-LV" b="1" dirty="0" smtClean="0"/>
              <a:t>Atpazīt</a:t>
            </a:r>
            <a:r>
              <a:rPr lang="lv-LV" dirty="0" smtClean="0"/>
              <a:t>! </a:t>
            </a:r>
          </a:p>
          <a:p>
            <a:r>
              <a:rPr lang="lv-LV" b="1" dirty="0" smtClean="0"/>
              <a:t>Rīkoties</a:t>
            </a:r>
            <a:r>
              <a:rPr lang="lv-LV" dirty="0" smtClean="0"/>
              <a:t>!</a:t>
            </a:r>
          </a:p>
          <a:p>
            <a:r>
              <a:rPr lang="lv-LV" dirty="0" smtClean="0"/>
              <a:t>Darboties </a:t>
            </a:r>
            <a:r>
              <a:rPr lang="lv-LV" b="1" dirty="0" smtClean="0"/>
              <a:t>apzināti</a:t>
            </a:r>
            <a:r>
              <a:rPr lang="lv-LV" dirty="0" smtClean="0"/>
              <a:t>, </a:t>
            </a:r>
            <a:r>
              <a:rPr lang="lv-LV" b="1" dirty="0" smtClean="0"/>
              <a:t>sistēmiski</a:t>
            </a:r>
            <a:r>
              <a:rPr lang="lv-LV" dirty="0" smtClean="0"/>
              <a:t>, atbilstoši APU principiem!</a:t>
            </a:r>
          </a:p>
          <a:p>
            <a:pPr algn="ctr">
              <a:buNone/>
            </a:pPr>
            <a:r>
              <a:rPr lang="lv-LV" b="1" dirty="0" smtClean="0"/>
              <a:t>Nebūt vienaldzīgiem!</a:t>
            </a:r>
          </a:p>
          <a:p>
            <a:pPr>
              <a:buNone/>
            </a:pPr>
            <a:endParaRPr lang="lv-LV" dirty="0"/>
          </a:p>
        </p:txBody>
      </p:sp>
      <p:sp>
        <p:nvSpPr>
          <p:cNvPr id="28674" name="AutoShape 2" descr="Att&amp;emacr;lu rezult&amp;amacr;ti vaic&amp;amacr;jumam “breaking the school rules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28676" name="Picture 4" descr="https://c1.staticflickr.com/7/6080/6084165779_a525490143.jpg"/>
          <p:cNvPicPr>
            <a:picLocks noChangeAspect="1" noChangeArrowheads="1"/>
          </p:cNvPicPr>
          <p:nvPr/>
        </p:nvPicPr>
        <p:blipFill>
          <a:blip r:embed="rId2" cstate="print"/>
          <a:srcRect/>
          <a:stretch>
            <a:fillRect/>
          </a:stretch>
        </p:blipFill>
        <p:spPr bwMode="auto">
          <a:xfrm>
            <a:off x="4211960" y="1988840"/>
            <a:ext cx="4762500" cy="3171826"/>
          </a:xfrm>
          <a:prstGeom prst="rect">
            <a:avLst/>
          </a:prstGeom>
          <a:noFill/>
        </p:spPr>
      </p:pic>
      <p:sp>
        <p:nvSpPr>
          <p:cNvPr id="6" name="Footer Placeholder 5"/>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Pārkāpumu atpazīšana (APU) </a:t>
            </a:r>
            <a:endParaRPr lang="lv-LV" dirty="0"/>
          </a:p>
        </p:txBody>
      </p:sp>
      <p:graphicFrame>
        <p:nvGraphicFramePr>
          <p:cNvPr id="4" name="Content Placeholder 3"/>
          <p:cNvGraphicFramePr>
            <a:graphicFrameLocks noGrp="1"/>
          </p:cNvGraphicFramePr>
          <p:nvPr>
            <p:ph sz="quarter" idx="1"/>
          </p:nvPr>
        </p:nvGraphicFramePr>
        <p:xfrm>
          <a:off x="395536" y="1700808"/>
          <a:ext cx="8496943" cy="4787083"/>
        </p:xfrm>
        <a:graphic>
          <a:graphicData uri="http://schemas.openxmlformats.org/drawingml/2006/table">
            <a:tbl>
              <a:tblPr/>
              <a:tblGrid>
                <a:gridCol w="1288106"/>
                <a:gridCol w="1869074"/>
                <a:gridCol w="1869074"/>
                <a:gridCol w="1779921"/>
                <a:gridCol w="1690768"/>
              </a:tblGrid>
              <a:tr h="458424">
                <a:tc>
                  <a:txBody>
                    <a:bodyPr/>
                    <a:lstStyle/>
                    <a:p>
                      <a:pPr>
                        <a:lnSpc>
                          <a:spcPct val="115000"/>
                        </a:lnSpc>
                      </a:pPr>
                      <a:endParaRPr lang="lv-LV" sz="2000" dirty="0">
                        <a:latin typeface="Calibri"/>
                        <a:ea typeface="Times New Roman"/>
                      </a:endParaRPr>
                    </a:p>
                  </a:txBody>
                  <a:tcPr marL="66165" marR="66165" marT="79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cs-CZ" sz="2000" b="1" i="1" dirty="0">
                          <a:latin typeface="Calibri"/>
                          <a:ea typeface="Calibri"/>
                          <a:cs typeface="Times New Roman"/>
                        </a:rPr>
                        <a:t>Viegli, ikdienišķi pārkāpumi</a:t>
                      </a:r>
                      <a:endParaRPr lang="lv-LV" sz="2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cs-CZ" sz="2000" b="1" i="1" dirty="0">
                          <a:latin typeface="Calibri"/>
                          <a:ea typeface="Calibri"/>
                          <a:cs typeface="Times New Roman"/>
                        </a:rPr>
                        <a:t>Nelieli pārkāpumi </a:t>
                      </a:r>
                      <a:endParaRPr lang="lv-LV" sz="2000" dirty="0">
                        <a:latin typeface="Calibri"/>
                        <a:ea typeface="Calibri"/>
                        <a:cs typeface="Times New Roman"/>
                      </a:endParaRPr>
                    </a:p>
                  </a:txBody>
                  <a:tcPr marL="66165" marR="66165" marT="79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cs-CZ" sz="2000" b="1" i="1">
                          <a:latin typeface="Calibri"/>
                          <a:ea typeface="Calibri"/>
                          <a:cs typeface="Times New Roman"/>
                        </a:rPr>
                        <a:t>Nozīmīgi pārkāpumi </a:t>
                      </a:r>
                      <a:endParaRPr lang="lv-LV" sz="2000">
                        <a:latin typeface="Calibri"/>
                        <a:ea typeface="Calibri"/>
                        <a:cs typeface="Times New Roman"/>
                      </a:endParaRPr>
                    </a:p>
                  </a:txBody>
                  <a:tcPr marL="66165" marR="66165" marT="79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cs-CZ" sz="2000" b="1" i="1">
                          <a:latin typeface="Calibri"/>
                          <a:ea typeface="Calibri"/>
                          <a:cs typeface="Times New Roman"/>
                        </a:rPr>
                        <a:t>Ārkārtas pārkāpumi</a:t>
                      </a:r>
                      <a:endParaRPr lang="lv-LV" sz="2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8079">
                <a:tc>
                  <a:txBody>
                    <a:bodyPr/>
                    <a:lstStyle/>
                    <a:p>
                      <a:pPr>
                        <a:lnSpc>
                          <a:spcPct val="115000"/>
                        </a:lnSpc>
                        <a:spcAft>
                          <a:spcPts val="1000"/>
                        </a:spcAft>
                      </a:pPr>
                      <a:r>
                        <a:rPr lang="lv-LV" sz="2000" dirty="0">
                          <a:latin typeface="Calibri"/>
                          <a:ea typeface="Calibri"/>
                          <a:cs typeface="Times New Roman"/>
                        </a:rPr>
                        <a:t>      </a:t>
                      </a:r>
                      <a:r>
                        <a:rPr lang="cs-CZ" sz="2000" dirty="0">
                          <a:latin typeface="Calibri"/>
                          <a:ea typeface="Calibri"/>
                          <a:cs typeface="Times New Roman"/>
                        </a:rPr>
                        <a:t>Raksturojums </a:t>
                      </a:r>
                      <a:endParaRPr lang="lv-LV" sz="2000" dirty="0">
                        <a:latin typeface="Calibri"/>
                        <a:ea typeface="Calibri"/>
                        <a:cs typeface="Times New Roman"/>
                      </a:endParaRPr>
                    </a:p>
                  </a:txBody>
                  <a:tcPr marL="66165" marR="66165" marT="7964"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cs-CZ" sz="2000">
                          <a:latin typeface="Calibri"/>
                          <a:ea typeface="Calibri"/>
                          <a:cs typeface="Times New Roman"/>
                        </a:rPr>
                        <a:t>Nenozīmīgi, ikdienišķi, fragmentāri, iesaistās viens vai maksimums 2 skolēni. Ātri apturami. </a:t>
                      </a:r>
                      <a:r>
                        <a:rPr lang="cs-CZ" sz="2000" u="sng">
                          <a:latin typeface="Calibri"/>
                          <a:ea typeface="Calibri"/>
                          <a:cs typeface="Times New Roman"/>
                        </a:rPr>
                        <a:t>Stundas gaitu neietekmē vai ietekmē minimāli</a:t>
                      </a:r>
                      <a:r>
                        <a:rPr lang="cs-CZ" sz="2000">
                          <a:latin typeface="Calibri"/>
                          <a:ea typeface="Calibri"/>
                          <a:cs typeface="Times New Roman"/>
                        </a:rPr>
                        <a:t>.</a:t>
                      </a:r>
                      <a:endParaRPr lang="lv-LV" sz="2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cs-CZ" sz="2000" dirty="0">
                          <a:latin typeface="Calibri"/>
                          <a:ea typeface="Calibri"/>
                          <a:cs typeface="Times New Roman"/>
                        </a:rPr>
                        <a:t>Neapdraud paša un citu drošību. Tie var novērst </a:t>
                      </a:r>
                      <a:r>
                        <a:rPr lang="lv-LV" sz="2000" dirty="0">
                          <a:latin typeface="Calibri"/>
                          <a:ea typeface="Calibri"/>
                          <a:cs typeface="Times New Roman"/>
                        </a:rPr>
                        <a:t>atsevišķu </a:t>
                      </a:r>
                      <a:r>
                        <a:rPr lang="cs-CZ" sz="2000" dirty="0">
                          <a:latin typeface="Calibri"/>
                          <a:ea typeface="Calibri"/>
                          <a:cs typeface="Times New Roman"/>
                        </a:rPr>
                        <a:t>skolēnu uzmanību, tomēr neizjauc visas klases darbu</a:t>
                      </a:r>
                      <a:r>
                        <a:rPr lang="lv-LV" sz="2000" dirty="0">
                          <a:latin typeface="Calibri"/>
                          <a:ea typeface="Calibri"/>
                          <a:cs typeface="Times New Roman"/>
                        </a:rPr>
                        <a:t>. </a:t>
                      </a:r>
                      <a:r>
                        <a:rPr lang="lv-LV" sz="2000" u="sng" dirty="0">
                          <a:latin typeface="Calibri"/>
                          <a:ea typeface="Calibri"/>
                          <a:cs typeface="Times New Roman"/>
                        </a:rPr>
                        <a:t>Lielākā daļa skolēnu var turpināt darbu</a:t>
                      </a:r>
                      <a:r>
                        <a:rPr lang="lv-LV" sz="2000" dirty="0">
                          <a:latin typeface="Calibri"/>
                          <a:ea typeface="Calibri"/>
                          <a:cs typeface="Times New Roman"/>
                        </a:rPr>
                        <a:t>. </a:t>
                      </a:r>
                      <a:endParaRPr lang="lv-LV" sz="2000" dirty="0" smtClean="0">
                        <a:latin typeface="Calibri"/>
                        <a:ea typeface="Calibri"/>
                        <a:cs typeface="Times New Roman"/>
                      </a:endParaRPr>
                    </a:p>
                  </a:txBody>
                  <a:tcPr marL="66165" marR="66165" marT="79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2000" u="sng" dirty="0">
                          <a:latin typeface="Calibri"/>
                          <a:ea typeface="Calibri"/>
                          <a:cs typeface="Times New Roman"/>
                        </a:rPr>
                        <a:t>Apdraud </a:t>
                      </a:r>
                      <a:r>
                        <a:rPr lang="cs-CZ" sz="2000" u="sng" dirty="0">
                          <a:latin typeface="Calibri"/>
                          <a:ea typeface="Calibri"/>
                          <a:cs typeface="Times New Roman"/>
                        </a:rPr>
                        <a:t>citus</a:t>
                      </a:r>
                      <a:r>
                        <a:rPr lang="cs-CZ" sz="2000" dirty="0">
                          <a:latin typeface="Calibri"/>
                          <a:ea typeface="Calibri"/>
                          <a:cs typeface="Times New Roman"/>
                        </a:rPr>
                        <a:t> vai arī izaicina</a:t>
                      </a:r>
                      <a:r>
                        <a:rPr lang="lv-LV" sz="2000" dirty="0">
                          <a:latin typeface="Calibri"/>
                          <a:ea typeface="Calibri"/>
                          <a:cs typeface="Times New Roman"/>
                        </a:rPr>
                        <a:t>,</a:t>
                      </a:r>
                      <a:r>
                        <a:rPr lang="cs-CZ" sz="2000" dirty="0">
                          <a:latin typeface="Calibri"/>
                          <a:ea typeface="Calibri"/>
                          <a:cs typeface="Times New Roman"/>
                        </a:rPr>
                        <a:t> vai </a:t>
                      </a:r>
                      <a:r>
                        <a:rPr lang="lv-LV" sz="2000" dirty="0">
                          <a:latin typeface="Calibri"/>
                          <a:ea typeface="Calibri"/>
                          <a:cs typeface="Times New Roman"/>
                        </a:rPr>
                        <a:t>arī </a:t>
                      </a:r>
                      <a:r>
                        <a:rPr lang="lv-LV" sz="2000" u="sng" dirty="0">
                          <a:latin typeface="Calibri"/>
                          <a:ea typeface="Calibri"/>
                          <a:cs typeface="Times New Roman"/>
                        </a:rPr>
                        <a:t>pilnībā </a:t>
                      </a:r>
                      <a:r>
                        <a:rPr lang="cs-CZ" sz="2000" u="sng" dirty="0">
                          <a:latin typeface="Calibri"/>
                          <a:ea typeface="Calibri"/>
                          <a:cs typeface="Times New Roman"/>
                        </a:rPr>
                        <a:t>izjauc stundu</a:t>
                      </a:r>
                      <a:r>
                        <a:rPr lang="cs-CZ" sz="2000" dirty="0">
                          <a:latin typeface="Calibri"/>
                          <a:ea typeface="Calibri"/>
                          <a:cs typeface="Times New Roman"/>
                        </a:rPr>
                        <a:t>/ plānoto darbību</a:t>
                      </a:r>
                      <a:r>
                        <a:rPr lang="lv-LV" sz="2000" dirty="0">
                          <a:latin typeface="Calibri"/>
                          <a:ea typeface="Calibri"/>
                          <a:cs typeface="Times New Roman"/>
                        </a:rPr>
                        <a:t>. </a:t>
                      </a:r>
                      <a:endParaRPr lang="lv-LV" sz="2000" dirty="0" smtClean="0">
                        <a:latin typeface="Calibri"/>
                        <a:ea typeface="Calibri"/>
                        <a:cs typeface="Times New Roman"/>
                      </a:endParaRPr>
                    </a:p>
                    <a:p>
                      <a:pPr>
                        <a:lnSpc>
                          <a:spcPct val="115000"/>
                        </a:lnSpc>
                        <a:spcAft>
                          <a:spcPts val="1000"/>
                        </a:spcAft>
                      </a:pPr>
                      <a:r>
                        <a:rPr lang="lv-LV" sz="2000" b="1" dirty="0" smtClean="0">
                          <a:latin typeface="Calibri"/>
                          <a:ea typeface="Calibri"/>
                          <a:cs typeface="Times New Roman"/>
                        </a:rPr>
                        <a:t>T.sk. vardarbība</a:t>
                      </a:r>
                      <a:endParaRPr lang="lv-LV" sz="2000" b="1" dirty="0">
                        <a:latin typeface="Calibri"/>
                        <a:ea typeface="Calibri"/>
                        <a:cs typeface="Times New Roman"/>
                      </a:endParaRPr>
                    </a:p>
                  </a:txBody>
                  <a:tcPr marL="66165" marR="66165" marT="79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lv-LV" sz="2000" u="sng" dirty="0">
                          <a:latin typeface="Calibri"/>
                          <a:ea typeface="Calibri"/>
                          <a:cs typeface="Times New Roman"/>
                        </a:rPr>
                        <a:t>Tieši apdraud savu vai cita dzīvību. Stundu turpināt nav iespējams ne pie kādiem nosacījumiem</a:t>
                      </a:r>
                      <a:r>
                        <a:rPr lang="lv-LV" sz="2000" u="sng" dirty="0" smtClean="0">
                          <a:latin typeface="Calibri"/>
                          <a:ea typeface="Calibri"/>
                          <a:cs typeface="Times New Roman"/>
                        </a:rPr>
                        <a:t>.</a:t>
                      </a:r>
                    </a:p>
                    <a:p>
                      <a:pPr>
                        <a:lnSpc>
                          <a:spcPct val="115000"/>
                        </a:lnSpc>
                        <a:spcAft>
                          <a:spcPts val="1000"/>
                        </a:spcAft>
                      </a:pPr>
                      <a:r>
                        <a:rPr lang="lv-LV" sz="2000" b="1" u="none" dirty="0" smtClean="0">
                          <a:latin typeface="Calibri"/>
                          <a:ea typeface="Calibri"/>
                          <a:cs typeface="Times New Roman"/>
                        </a:rPr>
                        <a:t>T.sk. vardarbība</a:t>
                      </a:r>
                    </a:p>
                    <a:p>
                      <a:pPr>
                        <a:lnSpc>
                          <a:spcPct val="115000"/>
                        </a:lnSpc>
                        <a:spcAft>
                          <a:spcPts val="1000"/>
                        </a:spcAft>
                      </a:pPr>
                      <a:endParaRPr lang="lv-LV" sz="2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Mērķis</a:t>
            </a:r>
            <a:endParaRPr lang="lv-LV" dirty="0"/>
          </a:p>
        </p:txBody>
      </p:sp>
      <p:sp>
        <p:nvSpPr>
          <p:cNvPr id="3" name="Content Placeholder 2"/>
          <p:cNvSpPr>
            <a:spLocks noGrp="1"/>
          </p:cNvSpPr>
          <p:nvPr>
            <p:ph idx="1"/>
          </p:nvPr>
        </p:nvSpPr>
        <p:spPr/>
        <p:txBody>
          <a:bodyPr/>
          <a:lstStyle/>
          <a:p>
            <a:pPr algn="ctr">
              <a:buNone/>
            </a:pPr>
            <a:r>
              <a:rPr lang="lv-LV" dirty="0" smtClean="0"/>
              <a:t>Īsumā iepazīstināt ar programmu “Atbalsts pozitīvai uzvedībai” (APU). </a:t>
            </a:r>
          </a:p>
          <a:p>
            <a:pPr algn="ctr">
              <a:buNone/>
            </a:pPr>
            <a:r>
              <a:rPr lang="lv-LV" dirty="0" smtClean="0"/>
              <a:t>Iepazīstināt ar būtiskākajiem izaicinājumiem, kas saistās ar vardarbību, ieviešot APU.</a:t>
            </a:r>
          </a:p>
          <a:p>
            <a:pPr algn="ctr">
              <a:buNone/>
            </a:pPr>
            <a:endParaRPr lang="lv-LV" dirty="0" smtClean="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771775" y="620713"/>
            <a:ext cx="2305050" cy="792162"/>
          </a:xfrm>
          <a:prstGeom prst="rect">
            <a:avLst/>
          </a:prstGeom>
          <a:solidFill>
            <a:schemeClr val="bg1">
              <a:lumMod val="95000"/>
            </a:schemeClr>
          </a:solidFill>
          <a:ln w="9525">
            <a:solidFill>
              <a:srgbClr val="000000"/>
            </a:solidFill>
            <a:miter lim="800000"/>
            <a:headEnd/>
            <a:tailEnd/>
          </a:ln>
        </p:spPr>
        <p:txBody>
          <a:bodyPr/>
          <a:lstStyle/>
          <a:p>
            <a:pPr algn="ctr">
              <a:spcAft>
                <a:spcPts val="1000"/>
              </a:spcAft>
              <a:defRPr/>
            </a:pPr>
            <a:r>
              <a:rPr lang="lv-LV" sz="1100" dirty="0">
                <a:latin typeface="Calibri" charset="0"/>
              </a:rPr>
              <a:t>Vai uzvedības problēma ir neliela vai nopietna/ ārkārtas?</a:t>
            </a:r>
            <a:r>
              <a:rPr lang="cs-CZ" sz="1100" dirty="0">
                <a:latin typeface="Calibri" charset="0"/>
              </a:rPr>
              <a:t> </a:t>
            </a:r>
            <a:r>
              <a:rPr lang="lv-LV" sz="1100" dirty="0">
                <a:latin typeface="Calibri" charset="0"/>
              </a:rPr>
              <a:t>(</a:t>
            </a:r>
            <a:r>
              <a:rPr lang="cs-CZ" sz="1100" dirty="0">
                <a:latin typeface="Calibri" charset="0"/>
              </a:rPr>
              <a:t>Vai </a:t>
            </a:r>
            <a:r>
              <a:rPr lang="lv-LV" sz="1100" dirty="0">
                <a:latin typeface="Calibri" charset="0"/>
              </a:rPr>
              <a:t> kāds tiek </a:t>
            </a:r>
            <a:r>
              <a:rPr lang="cs-CZ" sz="1100" dirty="0">
                <a:latin typeface="Calibri" charset="0"/>
              </a:rPr>
              <a:t>fiziski vai emocionāli</a:t>
            </a:r>
            <a:r>
              <a:rPr lang="lv-LV" sz="1100" dirty="0">
                <a:latin typeface="Calibri" charset="0"/>
              </a:rPr>
              <a:t> aizskarts/</a:t>
            </a:r>
            <a:r>
              <a:rPr lang="cs-CZ" sz="1100" dirty="0">
                <a:latin typeface="Calibri" charset="0"/>
              </a:rPr>
              <a:t> sāpināt</a:t>
            </a:r>
            <a:r>
              <a:rPr lang="lv-LV" sz="1100" dirty="0">
                <a:latin typeface="Calibri" charset="0"/>
              </a:rPr>
              <a:t>s)</a:t>
            </a:r>
            <a:endParaRPr lang="lv-LV" dirty="0"/>
          </a:p>
        </p:txBody>
      </p:sp>
      <p:sp>
        <p:nvSpPr>
          <p:cNvPr id="29699" name="Text Box 3"/>
          <p:cNvSpPr txBox="1">
            <a:spLocks noChangeArrowheads="1"/>
          </p:cNvSpPr>
          <p:nvPr/>
        </p:nvSpPr>
        <p:spPr bwMode="auto">
          <a:xfrm>
            <a:off x="1692275" y="1557338"/>
            <a:ext cx="2159000" cy="719137"/>
          </a:xfrm>
          <a:prstGeom prst="rect">
            <a:avLst/>
          </a:prstGeom>
          <a:solidFill>
            <a:srgbClr val="FFCC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lv-LV" sz="1100">
                <a:latin typeface="Calibri" pitchFamily="34" charset="0"/>
              </a:rPr>
              <a:t>Pieej skolēnam</a:t>
            </a:r>
            <a:r>
              <a:rPr lang="lv-LV" altLang="lv-LV" sz="1100">
                <a:latin typeface="Calibri" pitchFamily="34" charset="0"/>
              </a:rPr>
              <a:t> klāt, liec izvēlēties starp iespēju turpināt darbu vai sekām. Atkāpies. Vēro. Fiksē e-vidē. (nop.pārk)</a:t>
            </a:r>
            <a:endParaRPr lang="lv-LV" altLang="lv-LV"/>
          </a:p>
        </p:txBody>
      </p:sp>
      <p:sp>
        <p:nvSpPr>
          <p:cNvPr id="29700" name="Text Box 4"/>
          <p:cNvSpPr txBox="1">
            <a:spLocks noChangeArrowheads="1"/>
          </p:cNvSpPr>
          <p:nvPr/>
        </p:nvSpPr>
        <p:spPr bwMode="auto">
          <a:xfrm>
            <a:off x="6084888" y="1484313"/>
            <a:ext cx="2057400" cy="936625"/>
          </a:xfrm>
          <a:prstGeom prst="rect">
            <a:avLst/>
          </a:prstGeom>
          <a:solidFill>
            <a:srgbClr val="CCFF99"/>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lv-LV" sz="1100">
                <a:latin typeface="Calibri" pitchFamily="34" charset="0"/>
              </a:rPr>
              <a:t>Pieej skolēnam tuvu klāt un mierīgā tonī skaidri atkārto prasību , </a:t>
            </a:r>
          </a:p>
          <a:p>
            <a:pPr eaLnBrk="1" hangingPunct="1"/>
            <a:r>
              <a:rPr lang="cs-CZ" altLang="lv-LV" sz="1100">
                <a:latin typeface="Calibri" pitchFamily="34" charset="0"/>
              </a:rPr>
              <a:t>Tad atkāpies un novēro</a:t>
            </a:r>
            <a:endParaRPr lang="lv-LV" altLang="lv-LV"/>
          </a:p>
        </p:txBody>
      </p:sp>
      <p:sp>
        <p:nvSpPr>
          <p:cNvPr id="29701" name="Text Box 5"/>
          <p:cNvSpPr txBox="1">
            <a:spLocks noChangeArrowheads="1"/>
          </p:cNvSpPr>
          <p:nvPr/>
        </p:nvSpPr>
        <p:spPr bwMode="auto">
          <a:xfrm>
            <a:off x="1692275" y="2492375"/>
            <a:ext cx="2159000" cy="571500"/>
          </a:xfrm>
          <a:prstGeom prst="rect">
            <a:avLst/>
          </a:prstGeom>
          <a:solidFill>
            <a:srgbClr val="FF99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lv-LV" altLang="lv-LV" sz="1100">
                <a:latin typeface="Calibri" pitchFamily="34" charset="0"/>
              </a:rPr>
              <a:t>Pieej </a:t>
            </a:r>
            <a:r>
              <a:rPr lang="cs-CZ" altLang="lv-LV" sz="1100">
                <a:latin typeface="Calibri" pitchFamily="34" charset="0"/>
              </a:rPr>
              <a:t>tuvu klāt un iejaucies viņa darbībās</a:t>
            </a:r>
            <a:r>
              <a:rPr lang="lv-LV" altLang="lv-LV" sz="1100">
                <a:latin typeface="Calibri" pitchFamily="34" charset="0"/>
              </a:rPr>
              <a:t>. </a:t>
            </a:r>
            <a:r>
              <a:rPr lang="cs-CZ" altLang="lv-LV" sz="1100">
                <a:latin typeface="Calibri" pitchFamily="34" charset="0"/>
              </a:rPr>
              <a:t>Lieto sekas</a:t>
            </a:r>
            <a:r>
              <a:rPr lang="lv-LV" altLang="lv-LV" sz="1100">
                <a:latin typeface="Calibri" pitchFamily="34" charset="0"/>
              </a:rPr>
              <a:t>. Neatkāpies. Ieraksts e-vidē. (nop.pārkāp)</a:t>
            </a:r>
            <a:endParaRPr lang="lv-LV" altLang="lv-LV" sz="1100"/>
          </a:p>
          <a:p>
            <a:pPr eaLnBrk="1" hangingPunct="1">
              <a:spcAft>
                <a:spcPts val="1000"/>
              </a:spcAft>
            </a:pPr>
            <a:endParaRPr lang="lv-LV" altLang="lv-LV"/>
          </a:p>
        </p:txBody>
      </p:sp>
      <p:sp>
        <p:nvSpPr>
          <p:cNvPr id="29702" name="Text Box 6"/>
          <p:cNvSpPr txBox="1">
            <a:spLocks noChangeArrowheads="1"/>
          </p:cNvSpPr>
          <p:nvPr/>
        </p:nvSpPr>
        <p:spPr bwMode="auto">
          <a:xfrm>
            <a:off x="6084888" y="2636838"/>
            <a:ext cx="2057400" cy="342900"/>
          </a:xfrm>
          <a:prstGeom prst="rect">
            <a:avLst/>
          </a:prstGeom>
          <a:solidFill>
            <a:srgbClr val="CCFF66"/>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cs-CZ" altLang="lv-LV" sz="1100">
                <a:latin typeface="Calibri" pitchFamily="34" charset="0"/>
              </a:rPr>
              <a:t>Vai tas nostrādāja?</a:t>
            </a:r>
            <a:endParaRPr lang="lv-LV" altLang="lv-LV"/>
          </a:p>
        </p:txBody>
      </p:sp>
      <p:sp>
        <p:nvSpPr>
          <p:cNvPr id="29703" name="Text Box 7"/>
          <p:cNvSpPr txBox="1">
            <a:spLocks noChangeArrowheads="1"/>
          </p:cNvSpPr>
          <p:nvPr/>
        </p:nvSpPr>
        <p:spPr bwMode="auto">
          <a:xfrm>
            <a:off x="1692275" y="3357563"/>
            <a:ext cx="2159000" cy="719137"/>
          </a:xfrm>
          <a:prstGeom prst="rect">
            <a:avLst/>
          </a:prstGeom>
          <a:solidFill>
            <a:srgbClr val="FF66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lv-LV" altLang="lv-LV" sz="1100">
                <a:latin typeface="Calibri" pitchFamily="34" charset="0"/>
              </a:rPr>
              <a:t>Izsaki brīdinājumu skolēnam. Aizpildi  </a:t>
            </a:r>
            <a:r>
              <a:rPr lang="cs-CZ" altLang="lv-LV" sz="1100">
                <a:latin typeface="Calibri" pitchFamily="34" charset="0"/>
              </a:rPr>
              <a:t>ziņojuma formu</a:t>
            </a:r>
            <a:r>
              <a:rPr lang="lv-LV" altLang="lv-LV" sz="1100">
                <a:latin typeface="Calibri" pitchFamily="34" charset="0"/>
              </a:rPr>
              <a:t>  rakstiski un izsniedz bērnam. Fiksē brīdinājumu  e-vidē</a:t>
            </a:r>
            <a:endParaRPr lang="lv-LV" altLang="lv-LV" sz="1100"/>
          </a:p>
          <a:p>
            <a:pPr eaLnBrk="1" hangingPunct="1">
              <a:spcAft>
                <a:spcPts val="1000"/>
              </a:spcAft>
            </a:pPr>
            <a:endParaRPr lang="lv-LV" altLang="lv-LV"/>
          </a:p>
        </p:txBody>
      </p:sp>
      <p:sp>
        <p:nvSpPr>
          <p:cNvPr id="29704" name="Text Box 8"/>
          <p:cNvSpPr txBox="1">
            <a:spLocks noChangeArrowheads="1"/>
          </p:cNvSpPr>
          <p:nvPr/>
        </p:nvSpPr>
        <p:spPr bwMode="auto">
          <a:xfrm>
            <a:off x="1692275" y="4292600"/>
            <a:ext cx="2159000" cy="576263"/>
          </a:xfrm>
          <a:prstGeom prst="rect">
            <a:avLst/>
          </a:prstGeom>
          <a:solidFill>
            <a:srgbClr val="FF00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lv-LV" altLang="lv-LV" sz="1100"/>
              <a:t>Aizpildi vienošanos ar skolēnu par uzvedību. Ziņo vecākiem. Ieraksts e-vidē personas lietā.</a:t>
            </a:r>
          </a:p>
        </p:txBody>
      </p:sp>
      <p:sp>
        <p:nvSpPr>
          <p:cNvPr id="19465" name="Text Box 9"/>
          <p:cNvSpPr txBox="1">
            <a:spLocks noChangeArrowheads="1"/>
          </p:cNvSpPr>
          <p:nvPr/>
        </p:nvSpPr>
        <p:spPr bwMode="auto">
          <a:xfrm>
            <a:off x="5076825" y="3357563"/>
            <a:ext cx="1697038" cy="1150937"/>
          </a:xfrm>
          <a:prstGeom prst="rect">
            <a:avLst/>
          </a:prstGeom>
          <a:solidFill>
            <a:schemeClr val="accent2">
              <a:lumMod val="20000"/>
              <a:lumOff val="80000"/>
            </a:schemeClr>
          </a:solidFill>
          <a:ln w="9525">
            <a:solidFill>
              <a:srgbClr val="000000"/>
            </a:solidFill>
            <a:miter lim="800000"/>
            <a:headEnd/>
            <a:tailEnd/>
          </a:ln>
        </p:spPr>
        <p:txBody>
          <a:bodyPr/>
          <a:lstStyle/>
          <a:p>
            <a:pPr>
              <a:spcAft>
                <a:spcPts val="1000"/>
              </a:spcAft>
              <a:defRPr/>
            </a:pPr>
            <a:r>
              <a:rPr lang="cs-CZ" sz="1100" dirty="0">
                <a:latin typeface="Calibri" charset="0"/>
              </a:rPr>
              <a:t>Pieej skolēnam </a:t>
            </a:r>
            <a:r>
              <a:rPr lang="lv-LV" sz="1100" dirty="0">
                <a:latin typeface="Calibri" charset="0"/>
              </a:rPr>
              <a:t> klāt</a:t>
            </a:r>
            <a:r>
              <a:rPr lang="cs-CZ" sz="1100" dirty="0">
                <a:latin typeface="Calibri" charset="0"/>
              </a:rPr>
              <a:t> </a:t>
            </a:r>
            <a:r>
              <a:rPr lang="lv-LV" sz="1100" dirty="0">
                <a:latin typeface="Calibri" charset="0"/>
              </a:rPr>
              <a:t>,  atgādini</a:t>
            </a:r>
            <a:r>
              <a:rPr lang="cs-CZ" sz="1100" dirty="0">
                <a:latin typeface="Calibri" charset="0"/>
              </a:rPr>
              <a:t> </a:t>
            </a:r>
            <a:r>
              <a:rPr lang="lv-LV" sz="1100" dirty="0">
                <a:latin typeface="Calibri" charset="0"/>
              </a:rPr>
              <a:t> noteikumu/</a:t>
            </a:r>
            <a:r>
              <a:rPr lang="cs-CZ" sz="1100" dirty="0">
                <a:latin typeface="Calibri" charset="0"/>
              </a:rPr>
              <a:t> lūdz skolēnam </a:t>
            </a:r>
            <a:r>
              <a:rPr lang="lv-LV" sz="1100" dirty="0">
                <a:latin typeface="Calibri" charset="0"/>
              </a:rPr>
              <a:t> nosaukt noteikumu. Atkāpies un novēro skolēnu.  Fiksē e-vidē (pārk.)</a:t>
            </a:r>
            <a:endParaRPr lang="lv-LV" sz="1100" dirty="0"/>
          </a:p>
          <a:p>
            <a:pPr>
              <a:spcAft>
                <a:spcPts val="1000"/>
              </a:spcAft>
              <a:defRPr/>
            </a:pPr>
            <a:endParaRPr lang="lv-LV" dirty="0"/>
          </a:p>
        </p:txBody>
      </p:sp>
      <p:sp>
        <p:nvSpPr>
          <p:cNvPr id="29706" name="Text Box 10"/>
          <p:cNvSpPr txBox="1">
            <a:spLocks noChangeArrowheads="1"/>
          </p:cNvSpPr>
          <p:nvPr/>
        </p:nvSpPr>
        <p:spPr bwMode="auto">
          <a:xfrm>
            <a:off x="7373938" y="3357563"/>
            <a:ext cx="1590675" cy="1150937"/>
          </a:xfrm>
          <a:prstGeom prst="rect">
            <a:avLst/>
          </a:prstGeom>
          <a:solidFill>
            <a:srgbClr val="92D050"/>
          </a:solidFill>
          <a:ln w="9525">
            <a:solidFill>
              <a:srgbClr val="FFFF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lv-LV" altLang="lv-LV" sz="1100">
                <a:latin typeface="Calibri" pitchFamily="34" charset="0"/>
              </a:rPr>
              <a:t>Labi!</a:t>
            </a:r>
          </a:p>
          <a:p>
            <a:pPr eaLnBrk="1" hangingPunct="1">
              <a:spcAft>
                <a:spcPts val="1000"/>
              </a:spcAft>
            </a:pPr>
            <a:r>
              <a:rPr lang="cs-CZ" altLang="lv-LV" sz="1100">
                <a:latin typeface="Calibri" pitchFamily="34" charset="0"/>
              </a:rPr>
              <a:t>Pozitīvi pastiprini </a:t>
            </a:r>
            <a:r>
              <a:rPr lang="lv-LV" altLang="lv-LV" sz="1100">
                <a:latin typeface="Calibri" pitchFamily="34" charset="0"/>
              </a:rPr>
              <a:t>, piemēram,</a:t>
            </a:r>
            <a:r>
              <a:rPr lang="cs-CZ" altLang="lv-LV" sz="1100">
                <a:latin typeface="Calibri" pitchFamily="34" charset="0"/>
              </a:rPr>
              <a:t> „Tas ir labi, ka tu raksti“ un paralēli turpini skolēnu vērot</a:t>
            </a:r>
            <a:r>
              <a:rPr lang="lv-LV" altLang="lv-LV" sz="1100">
                <a:latin typeface="Calibri" pitchFamily="34" charset="0"/>
              </a:rPr>
              <a:t> </a:t>
            </a:r>
            <a:endParaRPr lang="lv-LV" altLang="lv-LV" sz="1100"/>
          </a:p>
        </p:txBody>
      </p:sp>
      <p:sp>
        <p:nvSpPr>
          <p:cNvPr id="29707" name="Text Box 12"/>
          <p:cNvSpPr txBox="1">
            <a:spLocks noChangeArrowheads="1"/>
          </p:cNvSpPr>
          <p:nvPr/>
        </p:nvSpPr>
        <p:spPr bwMode="auto">
          <a:xfrm>
            <a:off x="468313" y="5992813"/>
            <a:ext cx="2881312" cy="531812"/>
          </a:xfrm>
          <a:prstGeom prst="rect">
            <a:avLst/>
          </a:prstGeom>
          <a:solidFill>
            <a:srgbClr val="CC00CC"/>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lv-LV" altLang="lv-LV" sz="1100">
                <a:latin typeface="Calibri" pitchFamily="34" charset="0"/>
              </a:rPr>
              <a:t>Ziņojums pašvaldības atbildīgajiem dienestiem. Piemēram, </a:t>
            </a:r>
            <a:r>
              <a:rPr lang="cs-CZ" altLang="lv-LV" sz="1100">
                <a:latin typeface="Calibri" pitchFamily="34" charset="0"/>
              </a:rPr>
              <a:t>„Rūpju bērns“ sistēmā</a:t>
            </a:r>
            <a:r>
              <a:rPr lang="lv-LV" altLang="lv-LV" sz="1100">
                <a:latin typeface="Calibri" pitchFamily="34" charset="0"/>
              </a:rPr>
              <a:t>. Pašvaldības dienestu iesaiste</a:t>
            </a:r>
            <a:endParaRPr lang="lv-LV" altLang="lv-LV"/>
          </a:p>
        </p:txBody>
      </p:sp>
      <p:cxnSp>
        <p:nvCxnSpPr>
          <p:cNvPr id="52" name="Straight Arrow Connector 51"/>
          <p:cNvCxnSpPr>
            <a:stCxn id="29699" idx="2"/>
            <a:endCxn id="29701" idx="0"/>
          </p:cNvCxnSpPr>
          <p:nvPr/>
        </p:nvCxnSpPr>
        <p:spPr>
          <a:xfrm>
            <a:off x="2771775" y="2276475"/>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9701" idx="2"/>
            <a:endCxn id="29703" idx="0"/>
          </p:cNvCxnSpPr>
          <p:nvPr/>
        </p:nvCxnSpPr>
        <p:spPr>
          <a:xfrm>
            <a:off x="2771775" y="3063875"/>
            <a:ext cx="0" cy="293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9703" idx="2"/>
            <a:endCxn id="29704" idx="0"/>
          </p:cNvCxnSpPr>
          <p:nvPr/>
        </p:nvCxnSpPr>
        <p:spPr>
          <a:xfrm>
            <a:off x="2771775" y="4076700"/>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9700" idx="2"/>
            <a:endCxn id="29702" idx="0"/>
          </p:cNvCxnSpPr>
          <p:nvPr/>
        </p:nvCxnSpPr>
        <p:spPr>
          <a:xfrm>
            <a:off x="7113588" y="2420938"/>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hape 61"/>
          <p:cNvCxnSpPr>
            <a:stCxn id="29702" idx="1"/>
            <a:endCxn id="19465" idx="0"/>
          </p:cNvCxnSpPr>
          <p:nvPr/>
        </p:nvCxnSpPr>
        <p:spPr>
          <a:xfrm rot="10800000" flipV="1">
            <a:off x="5924550" y="2808288"/>
            <a:ext cx="160338" cy="5492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hape 63"/>
          <p:cNvCxnSpPr/>
          <p:nvPr/>
        </p:nvCxnSpPr>
        <p:spPr>
          <a:xfrm>
            <a:off x="8316913" y="2852738"/>
            <a:ext cx="26987" cy="5492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2051050" y="1125538"/>
            <a:ext cx="433388" cy="287337"/>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tx1"/>
                </a:solidFill>
              </a:rPr>
              <a:t>JĀ</a:t>
            </a:r>
          </a:p>
        </p:txBody>
      </p:sp>
      <p:sp>
        <p:nvSpPr>
          <p:cNvPr id="72" name="Rounded Rectangle 71"/>
          <p:cNvSpPr/>
          <p:nvPr/>
        </p:nvSpPr>
        <p:spPr>
          <a:xfrm>
            <a:off x="5219700" y="2852738"/>
            <a:ext cx="576263" cy="360362"/>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tx1"/>
                </a:solidFill>
              </a:rPr>
              <a:t>NĒ</a:t>
            </a:r>
          </a:p>
        </p:txBody>
      </p:sp>
      <p:sp>
        <p:nvSpPr>
          <p:cNvPr id="73" name="Rounded Rectangle 72"/>
          <p:cNvSpPr/>
          <p:nvPr/>
        </p:nvSpPr>
        <p:spPr>
          <a:xfrm>
            <a:off x="8532813" y="2781300"/>
            <a:ext cx="611187" cy="360363"/>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tx1"/>
                </a:solidFill>
              </a:rPr>
              <a:t>JĀ</a:t>
            </a:r>
          </a:p>
        </p:txBody>
      </p:sp>
      <p:sp>
        <p:nvSpPr>
          <p:cNvPr id="77" name="Rounded Rectangle 76"/>
          <p:cNvSpPr/>
          <p:nvPr/>
        </p:nvSpPr>
        <p:spPr>
          <a:xfrm>
            <a:off x="5292725" y="1196975"/>
            <a:ext cx="503238" cy="287338"/>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tx1"/>
                </a:solidFill>
              </a:rPr>
              <a:t>NĒ</a:t>
            </a:r>
          </a:p>
        </p:txBody>
      </p:sp>
      <p:sp>
        <p:nvSpPr>
          <p:cNvPr id="29718" name="Rectangle 27"/>
          <p:cNvSpPr>
            <a:spLocks noChangeArrowheads="1"/>
          </p:cNvSpPr>
          <p:nvPr/>
        </p:nvSpPr>
        <p:spPr bwMode="auto">
          <a:xfrm>
            <a:off x="4284663" y="4724400"/>
            <a:ext cx="444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lv-LV" altLang="lv-LV"/>
              <a:t>JĀ</a:t>
            </a:r>
          </a:p>
        </p:txBody>
      </p:sp>
      <p:sp>
        <p:nvSpPr>
          <p:cNvPr id="29" name="Rounded Rectangle 28"/>
          <p:cNvSpPr/>
          <p:nvPr/>
        </p:nvSpPr>
        <p:spPr>
          <a:xfrm>
            <a:off x="6875463" y="4076700"/>
            <a:ext cx="504825" cy="288925"/>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tx1"/>
                </a:solidFill>
              </a:rPr>
              <a:t>JĀ</a:t>
            </a:r>
          </a:p>
        </p:txBody>
      </p:sp>
      <p:cxnSp>
        <p:nvCxnSpPr>
          <p:cNvPr id="35" name="Straight Arrow Connector 34"/>
          <p:cNvCxnSpPr>
            <a:stCxn id="19465" idx="3"/>
            <a:endCxn id="29706" idx="1"/>
          </p:cNvCxnSpPr>
          <p:nvPr/>
        </p:nvCxnSpPr>
        <p:spPr>
          <a:xfrm>
            <a:off x="6773863" y="3933825"/>
            <a:ext cx="600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356100" y="4076700"/>
            <a:ext cx="720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356100" y="1989138"/>
            <a:ext cx="0" cy="2087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851275" y="1989138"/>
            <a:ext cx="504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5148263" y="333375"/>
            <a:ext cx="1511300" cy="503238"/>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tx1"/>
                </a:solidFill>
              </a:rPr>
              <a:t>Nelieli</a:t>
            </a:r>
          </a:p>
        </p:txBody>
      </p:sp>
      <p:sp>
        <p:nvSpPr>
          <p:cNvPr id="50" name="Rounded Rectangle 49"/>
          <p:cNvSpPr/>
          <p:nvPr/>
        </p:nvSpPr>
        <p:spPr>
          <a:xfrm>
            <a:off x="1619250" y="333375"/>
            <a:ext cx="1152525" cy="511175"/>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tx1"/>
                </a:solidFill>
              </a:rPr>
              <a:t>Nopietni</a:t>
            </a:r>
          </a:p>
        </p:txBody>
      </p:sp>
      <p:sp>
        <p:nvSpPr>
          <p:cNvPr id="29726" name="Text Box 8"/>
          <p:cNvSpPr txBox="1">
            <a:spLocks noChangeArrowheads="1"/>
          </p:cNvSpPr>
          <p:nvPr/>
        </p:nvSpPr>
        <p:spPr bwMode="auto">
          <a:xfrm>
            <a:off x="1692275" y="5084763"/>
            <a:ext cx="2159000" cy="720725"/>
          </a:xfrm>
          <a:prstGeom prst="rect">
            <a:avLst/>
          </a:prstGeom>
          <a:solidFill>
            <a:srgbClr val="FF00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lv-LV" altLang="lv-LV" sz="1100"/>
              <a:t>Vienošanās ar direktoru, vecākiem skolēnu, skolotāju  APU  komandā. Ieraksts e- vidē personas lietā.</a:t>
            </a:r>
          </a:p>
        </p:txBody>
      </p:sp>
      <p:cxnSp>
        <p:nvCxnSpPr>
          <p:cNvPr id="65" name="Straight Arrow Connector 64"/>
          <p:cNvCxnSpPr>
            <a:stCxn id="29704" idx="2"/>
            <a:endCxn id="29726" idx="0"/>
          </p:cNvCxnSpPr>
          <p:nvPr/>
        </p:nvCxnSpPr>
        <p:spPr>
          <a:xfrm>
            <a:off x="2771775" y="4868863"/>
            <a:ext cx="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771775" y="5661025"/>
            <a:ext cx="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684213" y="908050"/>
            <a:ext cx="2087562" cy="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250825" y="333375"/>
            <a:ext cx="1152525" cy="503238"/>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a:solidFill>
                  <a:schemeClr val="tx1"/>
                </a:solidFill>
              </a:rPr>
              <a:t>Ārkārtas</a:t>
            </a:r>
          </a:p>
        </p:txBody>
      </p:sp>
      <p:cxnSp>
        <p:nvCxnSpPr>
          <p:cNvPr id="140" name="Straight Arrow Connector 139"/>
          <p:cNvCxnSpPr/>
          <p:nvPr/>
        </p:nvCxnSpPr>
        <p:spPr>
          <a:xfrm>
            <a:off x="684213" y="908050"/>
            <a:ext cx="0" cy="1368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32" name="Text Box 9"/>
          <p:cNvSpPr txBox="1">
            <a:spLocks noChangeArrowheads="1"/>
          </p:cNvSpPr>
          <p:nvPr/>
        </p:nvSpPr>
        <p:spPr bwMode="auto">
          <a:xfrm>
            <a:off x="179388" y="2276475"/>
            <a:ext cx="1122362" cy="720725"/>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lv-LV" altLang="lv-LV" sz="1100">
                <a:latin typeface="Calibri" pitchFamily="34" charset="0"/>
              </a:rPr>
              <a:t>Rīkojas nekavējoši, izvērtējot riskus</a:t>
            </a:r>
            <a:endParaRPr lang="lv-LV" altLang="lv-LV" sz="1100"/>
          </a:p>
          <a:p>
            <a:pPr eaLnBrk="1" hangingPunct="1">
              <a:spcAft>
                <a:spcPts val="1000"/>
              </a:spcAft>
            </a:pPr>
            <a:endParaRPr lang="lv-LV" altLang="lv-LV"/>
          </a:p>
        </p:txBody>
      </p:sp>
      <p:sp>
        <p:nvSpPr>
          <p:cNvPr id="29733" name="Text Box 9"/>
          <p:cNvSpPr txBox="1">
            <a:spLocks noChangeArrowheads="1"/>
          </p:cNvSpPr>
          <p:nvPr/>
        </p:nvSpPr>
        <p:spPr bwMode="auto">
          <a:xfrm flipH="1">
            <a:off x="179388" y="3429000"/>
            <a:ext cx="1152525" cy="863600"/>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lv-LV" altLang="lv-LV" sz="1100">
                <a:latin typeface="Calibri" pitchFamily="34" charset="0"/>
              </a:rPr>
              <a:t>Iesaista administrāciju un citus speciālistus </a:t>
            </a:r>
            <a:endParaRPr lang="lv-LV" altLang="lv-LV"/>
          </a:p>
        </p:txBody>
      </p:sp>
      <p:cxnSp>
        <p:nvCxnSpPr>
          <p:cNvPr id="149" name="Straight Arrow Connector 148"/>
          <p:cNvCxnSpPr/>
          <p:nvPr/>
        </p:nvCxnSpPr>
        <p:spPr>
          <a:xfrm>
            <a:off x="684213" y="2997200"/>
            <a:ext cx="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35" name="Text Box 9"/>
          <p:cNvSpPr txBox="1">
            <a:spLocks noChangeArrowheads="1"/>
          </p:cNvSpPr>
          <p:nvPr/>
        </p:nvSpPr>
        <p:spPr bwMode="auto">
          <a:xfrm>
            <a:off x="179388" y="4941888"/>
            <a:ext cx="1152525" cy="574675"/>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lv-LV" altLang="lv-LV" sz="1100">
                <a:latin typeface="Calibri" pitchFamily="34" charset="0"/>
              </a:rPr>
              <a:t>Fiksē pārkāpumu (piemēram, e-vidē)</a:t>
            </a:r>
            <a:endParaRPr lang="lv-LV" altLang="lv-LV" sz="1100"/>
          </a:p>
          <a:p>
            <a:pPr eaLnBrk="1" hangingPunct="1">
              <a:spcAft>
                <a:spcPts val="1000"/>
              </a:spcAft>
            </a:pPr>
            <a:endParaRPr lang="lv-LV" altLang="lv-LV"/>
          </a:p>
        </p:txBody>
      </p:sp>
      <p:cxnSp>
        <p:nvCxnSpPr>
          <p:cNvPr id="86" name="Straight Arrow Connector 85"/>
          <p:cNvCxnSpPr/>
          <p:nvPr/>
        </p:nvCxnSpPr>
        <p:spPr>
          <a:xfrm>
            <a:off x="684213" y="4292600"/>
            <a:ext cx="0" cy="649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29735" idx="2"/>
          </p:cNvCxnSpPr>
          <p:nvPr/>
        </p:nvCxnSpPr>
        <p:spPr>
          <a:xfrm>
            <a:off x="755650" y="5516563"/>
            <a:ext cx="0"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38" name="Rectangle 91"/>
          <p:cNvSpPr>
            <a:spLocks noChangeArrowheads="1"/>
          </p:cNvSpPr>
          <p:nvPr/>
        </p:nvSpPr>
        <p:spPr bwMode="auto">
          <a:xfrm>
            <a:off x="4500563" y="3284538"/>
            <a:ext cx="4460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lv-LV" altLang="lv-LV"/>
              <a:t>NĒ</a:t>
            </a:r>
          </a:p>
        </p:txBody>
      </p:sp>
      <p:cxnSp>
        <p:nvCxnSpPr>
          <p:cNvPr id="94" name="Straight Arrow Connector 93"/>
          <p:cNvCxnSpPr>
            <a:stCxn id="29706" idx="2"/>
            <a:endCxn id="29706" idx="2"/>
          </p:cNvCxnSpPr>
          <p:nvPr/>
        </p:nvCxnSpPr>
        <p:spPr>
          <a:xfrm>
            <a:off x="8169275" y="45085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29704" idx="3"/>
          </p:cNvCxnSpPr>
          <p:nvPr/>
        </p:nvCxnSpPr>
        <p:spPr>
          <a:xfrm>
            <a:off x="3851275" y="4581525"/>
            <a:ext cx="288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076825" y="981075"/>
            <a:ext cx="1150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227763" y="981075"/>
            <a:ext cx="0" cy="503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8172450" y="2852738"/>
            <a:ext cx="144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851275" y="3644900"/>
            <a:ext cx="288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40200" y="2205038"/>
            <a:ext cx="0" cy="3095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51275" y="2205038"/>
            <a:ext cx="288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851275" y="5300663"/>
            <a:ext cx="4033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7885113" y="4508500"/>
            <a:ext cx="0"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851275" y="2781300"/>
            <a:ext cx="288925"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Footer Placeholder 56"/>
          <p:cNvSpPr>
            <a:spLocks noGrp="1"/>
          </p:cNvSpPr>
          <p:nvPr>
            <p:ph type="ftr" sz="quarter" idx="11"/>
          </p:nvPr>
        </p:nvSpPr>
        <p:spPr/>
        <p:txBody>
          <a:bodyPr/>
          <a:lstStyle/>
          <a:p>
            <a:r>
              <a:rPr lang="lv-LV" smtClean="0"/>
              <a:t>Dr. paed. Dita Nīmante</a:t>
            </a:r>
            <a:endParaRPr lang="lv-LV"/>
          </a:p>
        </p:txBody>
      </p:sp>
    </p:spTree>
    <p:extLst>
      <p:ext uri="{BB962C8B-B14F-4D97-AF65-F5344CB8AC3E}">
        <p14:creationId xmlns:p14="http://schemas.microsoft.com/office/powerpoint/2010/main" xmlns="" val="3377320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APU korektīvā darbība</a:t>
            </a:r>
            <a:endParaRPr lang="lv-LV" dirty="0"/>
          </a:p>
        </p:txBody>
      </p:sp>
      <p:sp>
        <p:nvSpPr>
          <p:cNvPr id="3" name="Content Placeholder 2"/>
          <p:cNvSpPr>
            <a:spLocks noGrp="1"/>
          </p:cNvSpPr>
          <p:nvPr>
            <p:ph idx="1"/>
          </p:nvPr>
        </p:nvSpPr>
        <p:spPr>
          <a:xfrm>
            <a:off x="457200" y="1600200"/>
            <a:ext cx="3970784" cy="4525963"/>
          </a:xfrm>
          <a:solidFill>
            <a:schemeClr val="accent3"/>
          </a:solidFill>
        </p:spPr>
        <p:txBody>
          <a:bodyPr>
            <a:normAutofit/>
          </a:bodyPr>
          <a:lstStyle/>
          <a:p>
            <a:r>
              <a:rPr lang="lv-LV" dirty="0" smtClean="0"/>
              <a:t>Individualizēts atbalsts skolēnam.</a:t>
            </a:r>
          </a:p>
          <a:p>
            <a:pPr>
              <a:buNone/>
            </a:pPr>
            <a:r>
              <a:rPr lang="lv-LV" dirty="0" smtClean="0"/>
              <a:t> </a:t>
            </a:r>
            <a:endParaRPr lang="lv-LV" dirty="0"/>
          </a:p>
        </p:txBody>
      </p:sp>
      <p:sp>
        <p:nvSpPr>
          <p:cNvPr id="23554" name="AutoShape 2" descr="Att&amp;emacr;lu rezult&amp;amacr;ti vaic&amp;amacr;jumam “vardarb&amp;imacr;ba skol&amp;amacr; att&amp;emacr;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23556" name="Picture 4" descr="http://www.focus.lv/sites/default/files/styles/image_530x367/public/violence-in-schools.jpg"/>
          <p:cNvPicPr>
            <a:picLocks noChangeAspect="1" noChangeArrowheads="1"/>
          </p:cNvPicPr>
          <p:nvPr/>
        </p:nvPicPr>
        <p:blipFill>
          <a:blip r:embed="rId2" cstate="print"/>
          <a:srcRect/>
          <a:stretch>
            <a:fillRect/>
          </a:stretch>
        </p:blipFill>
        <p:spPr bwMode="auto">
          <a:xfrm>
            <a:off x="4644008" y="2060848"/>
            <a:ext cx="4283968" cy="2966446"/>
          </a:xfrm>
          <a:prstGeom prst="rect">
            <a:avLst/>
          </a:prstGeom>
          <a:noFill/>
        </p:spPr>
      </p:pic>
      <p:sp>
        <p:nvSpPr>
          <p:cNvPr id="6" name="Footer Placeholder 5"/>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APU ieviešanas izaicinājumi saistībā ar vardarbību</a:t>
            </a:r>
            <a:endParaRPr lang="lv-LV" dirty="0"/>
          </a:p>
        </p:txBody>
      </p:sp>
      <p:sp>
        <p:nvSpPr>
          <p:cNvPr id="3" name="Content Placeholder 2"/>
          <p:cNvSpPr>
            <a:spLocks noGrp="1"/>
          </p:cNvSpPr>
          <p:nvPr>
            <p:ph idx="1"/>
          </p:nvPr>
        </p:nvSpPr>
        <p:spPr/>
        <p:txBody>
          <a:bodyPr>
            <a:normAutofit fontScale="85000" lnSpcReduction="20000"/>
          </a:bodyPr>
          <a:lstStyle/>
          <a:p>
            <a:pPr>
              <a:buNone/>
            </a:pPr>
            <a:r>
              <a:rPr lang="lv-LV" dirty="0" smtClean="0"/>
              <a:t>Vardarbība </a:t>
            </a:r>
            <a:r>
              <a:rPr lang="lv-LV" b="1" dirty="0" smtClean="0"/>
              <a:t>ir daudzveidīga</a:t>
            </a:r>
            <a:r>
              <a:rPr lang="lv-LV" dirty="0" smtClean="0"/>
              <a:t>:</a:t>
            </a:r>
          </a:p>
          <a:p>
            <a:r>
              <a:rPr lang="lv-LV" dirty="0" smtClean="0"/>
              <a:t>Pret skolēniem..</a:t>
            </a:r>
          </a:p>
          <a:p>
            <a:r>
              <a:rPr lang="lv-LV" dirty="0" smtClean="0"/>
              <a:t>Pret skolotājiem..</a:t>
            </a:r>
          </a:p>
          <a:p>
            <a:r>
              <a:rPr lang="lv-LV" dirty="0" smtClean="0"/>
              <a:t>Pret mantām/inventāru..</a:t>
            </a:r>
          </a:p>
          <a:p>
            <a:r>
              <a:rPr lang="lv-LV" dirty="0" smtClean="0"/>
              <a:t>Pret sevi..</a:t>
            </a:r>
          </a:p>
          <a:p>
            <a:r>
              <a:rPr lang="lv-LV" dirty="0" smtClean="0"/>
              <a:t>Vairākiem pret vienu...</a:t>
            </a:r>
          </a:p>
          <a:p>
            <a:pPr>
              <a:buNone/>
            </a:pPr>
            <a:endParaRPr lang="lv-LV" dirty="0" smtClean="0"/>
          </a:p>
          <a:p>
            <a:pPr>
              <a:buNone/>
            </a:pPr>
            <a:r>
              <a:rPr lang="lv-LV" dirty="0" smtClean="0"/>
              <a:t>Verbāla/ fiziska agresija</a:t>
            </a:r>
          </a:p>
          <a:p>
            <a:pPr>
              <a:buNone/>
            </a:pPr>
            <a:endParaRPr lang="lv-LV" dirty="0" smtClean="0"/>
          </a:p>
          <a:p>
            <a:pPr>
              <a:buNone/>
            </a:pPr>
            <a:r>
              <a:rPr lang="lv-LV" dirty="0" smtClean="0"/>
              <a:t>Slēpta/atklāta</a:t>
            </a:r>
          </a:p>
          <a:p>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Pirmais izaicinājums – </a:t>
            </a:r>
            <a:r>
              <a:rPr lang="lv-LV" b="1" dirty="0" smtClean="0"/>
              <a:t>atpazīt!</a:t>
            </a:r>
            <a:endParaRPr lang="lv-LV" b="1" dirty="0"/>
          </a:p>
        </p:txBody>
      </p:sp>
      <p:sp>
        <p:nvSpPr>
          <p:cNvPr id="3" name="Content Placeholder 2"/>
          <p:cNvSpPr>
            <a:spLocks noGrp="1"/>
          </p:cNvSpPr>
          <p:nvPr>
            <p:ph idx="1"/>
          </p:nvPr>
        </p:nvSpPr>
        <p:spPr>
          <a:xfrm>
            <a:off x="457200" y="1600200"/>
            <a:ext cx="3466728" cy="4525963"/>
          </a:xfrm>
        </p:spPr>
        <p:txBody>
          <a:bodyPr>
            <a:normAutofit fontScale="77500" lnSpcReduction="20000"/>
          </a:bodyPr>
          <a:lstStyle/>
          <a:p>
            <a:r>
              <a:rPr lang="lv-LV" dirty="0" smtClean="0"/>
              <a:t>Divi puiši starpbrīdī aizkavējušies klasē, sākas grūstīšanās un spārdīšanās, tiek sasmērētas drēbes. Apkārt stāv citi puiši un skatās. Viens no puišiem otram cenšas atņemt somu. Skolotāja jautā: “Kas notiek?” Skolēni atbild: “Nekas, mēs tikai spēlējamies!”</a:t>
            </a:r>
            <a:endParaRPr lang="lv-LV" dirty="0"/>
          </a:p>
        </p:txBody>
      </p:sp>
      <p:sp>
        <p:nvSpPr>
          <p:cNvPr id="4" name="Content Placeholder 2"/>
          <p:cNvSpPr txBox="1">
            <a:spLocks/>
          </p:cNvSpPr>
          <p:nvPr/>
        </p:nvSpPr>
        <p:spPr>
          <a:xfrm>
            <a:off x="4932040" y="1700808"/>
            <a:ext cx="3466728"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lv-LV" sz="3200" b="1" i="0" u="none" strike="noStrike" kern="1200" cap="none" spc="0" normalizeH="0" baseline="0" noProof="0" dirty="0" smtClean="0">
                <a:ln>
                  <a:noFill/>
                </a:ln>
                <a:solidFill>
                  <a:schemeClr val="tx1"/>
                </a:solidFill>
                <a:effectLst/>
                <a:uLnTx/>
                <a:uFillTx/>
                <a:latin typeface="+mn-lt"/>
                <a:ea typeface="+mn-ea"/>
                <a:cs typeface="+mn-cs"/>
              </a:rPr>
              <a:t>Esam</a:t>
            </a:r>
            <a:r>
              <a:rPr kumimoji="0" lang="lv-LV" sz="3200" b="1" i="0" u="none" strike="noStrike" kern="1200" cap="none" spc="0" normalizeH="0" noProof="0" dirty="0" smtClean="0">
                <a:ln>
                  <a:noFill/>
                </a:ln>
                <a:solidFill>
                  <a:schemeClr val="tx1"/>
                </a:solidFill>
                <a:effectLst/>
                <a:uLnTx/>
                <a:uFillTx/>
                <a:latin typeface="+mn-lt"/>
                <a:ea typeface="+mn-ea"/>
                <a:cs typeface="+mn-cs"/>
              </a:rPr>
              <a:t> kļuvuši toleranti pret agresivitāti un vardarbību</a:t>
            </a:r>
            <a:r>
              <a:rPr kumimoji="0" lang="lv-LV" sz="32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lang="lv-LV" sz="3200" baseline="0" dirty="0" smtClean="0"/>
              <a:t>Skolotāja:</a:t>
            </a:r>
            <a:r>
              <a:rPr lang="lv-LV" sz="3200" dirty="0" smtClean="0"/>
              <a:t> “Lai jau puiši izkaujas, tā ir tāda puišu lieta”.</a:t>
            </a:r>
            <a:endParaRPr kumimoji="0" lang="lv-LV"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Otrais izaicinājums – </a:t>
            </a:r>
            <a:r>
              <a:rPr lang="lv-LV" b="1" dirty="0" smtClean="0"/>
              <a:t>iesaistīties!</a:t>
            </a:r>
            <a:endParaRPr lang="lv-LV" b="1" dirty="0"/>
          </a:p>
        </p:txBody>
      </p:sp>
      <p:sp>
        <p:nvSpPr>
          <p:cNvPr id="3" name="Content Placeholder 2"/>
          <p:cNvSpPr>
            <a:spLocks noGrp="1"/>
          </p:cNvSpPr>
          <p:nvPr>
            <p:ph idx="1"/>
          </p:nvPr>
        </p:nvSpPr>
        <p:spPr/>
        <p:txBody>
          <a:bodyPr>
            <a:normAutofit fontScale="92500" lnSpcReduction="20000"/>
          </a:bodyPr>
          <a:lstStyle/>
          <a:p>
            <a:pPr>
              <a:buNone/>
            </a:pPr>
            <a:r>
              <a:rPr lang="lv-LV" dirty="0" smtClean="0"/>
              <a:t>Sastopoties ar bērnu agresivitāti -  </a:t>
            </a:r>
            <a:r>
              <a:rPr lang="lv-LV" u="sng" dirty="0" smtClean="0"/>
              <a:t>samulsums, pārsteigums, apjukums, nepatika.</a:t>
            </a:r>
          </a:p>
          <a:p>
            <a:pPr>
              <a:buNone/>
            </a:pPr>
            <a:r>
              <a:rPr lang="lv-LV" dirty="0" smtClean="0"/>
              <a:t>3 tradicionāli scenāriji/ intuitīvi risinājumi: </a:t>
            </a:r>
          </a:p>
          <a:p>
            <a:pPr>
              <a:buNone/>
            </a:pPr>
            <a:r>
              <a:rPr lang="lv-LV" dirty="0" smtClean="0"/>
              <a:t>1)</a:t>
            </a:r>
            <a:r>
              <a:rPr lang="lv-LV" b="1" dirty="0" smtClean="0"/>
              <a:t>Izvairīšanās!</a:t>
            </a:r>
            <a:r>
              <a:rPr lang="lv-LV" dirty="0" smtClean="0"/>
              <a:t> Skolotājs ignorē agresivitātes izpausmi, norobežojas. </a:t>
            </a:r>
          </a:p>
          <a:p>
            <a:pPr>
              <a:buNone/>
            </a:pPr>
            <a:r>
              <a:rPr lang="lv-LV" dirty="0" smtClean="0"/>
              <a:t>2) </a:t>
            </a:r>
            <a:r>
              <a:rPr lang="lv-LV" b="1" dirty="0" smtClean="0"/>
              <a:t>Padošanās! </a:t>
            </a:r>
            <a:r>
              <a:rPr lang="lv-LV" dirty="0" smtClean="0"/>
              <a:t>Skolotājs uzskata, ka ir bezspēcīgs šajā situācijā (skolēnam ir visas tiesības, es pat nedrīkstu viņu aizskart).</a:t>
            </a:r>
          </a:p>
          <a:p>
            <a:pPr>
              <a:buNone/>
            </a:pPr>
            <a:r>
              <a:rPr lang="lv-LV" dirty="0" smtClean="0"/>
              <a:t>3)</a:t>
            </a:r>
            <a:r>
              <a:rPr lang="lv-LV" b="1" dirty="0" smtClean="0"/>
              <a:t> Agresivitāte!</a:t>
            </a:r>
            <a:r>
              <a:rPr lang="lv-LV" dirty="0" smtClean="0"/>
              <a:t> Skolotājs uzbrūk un mēģina apturēt agresiju uzbrūkošā veidā.  </a:t>
            </a:r>
          </a:p>
          <a:p>
            <a:pPr>
              <a:buNone/>
            </a:pPr>
            <a:endParaRPr lang="lv-LV" dirty="0" smtClean="0"/>
          </a:p>
          <a:p>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57200" y="1600200"/>
            <a:ext cx="3322712" cy="4525963"/>
          </a:xfrm>
          <a:solidFill>
            <a:schemeClr val="accent3"/>
          </a:solidFill>
        </p:spPr>
        <p:txBody>
          <a:bodyPr>
            <a:normAutofit/>
          </a:bodyPr>
          <a:lstStyle/>
          <a:p>
            <a:r>
              <a:rPr lang="lv-LV" dirty="0" smtClean="0"/>
              <a:t>Uzvedoties agresīvi, nav iespējams iemācīt pozitīvu uzvedību! </a:t>
            </a:r>
            <a:endParaRPr lang="lv-LV" dirty="0"/>
          </a:p>
        </p:txBody>
      </p:sp>
      <p:pic>
        <p:nvPicPr>
          <p:cNvPr id="15362" name="Picture 2" descr="Att&amp;emacr;lu rezult&amp;amacr;ti vaic&amp;amacr;jumam “teacher aggressive behaviour image”"/>
          <p:cNvPicPr>
            <a:picLocks noChangeAspect="1" noChangeArrowheads="1"/>
          </p:cNvPicPr>
          <p:nvPr/>
        </p:nvPicPr>
        <p:blipFill>
          <a:blip r:embed="rId2" cstate="print"/>
          <a:srcRect/>
          <a:stretch>
            <a:fillRect/>
          </a:stretch>
        </p:blipFill>
        <p:spPr bwMode="auto">
          <a:xfrm>
            <a:off x="3923067" y="1733176"/>
            <a:ext cx="4465357" cy="2703936"/>
          </a:xfrm>
          <a:prstGeom prst="rect">
            <a:avLst/>
          </a:prstGeom>
          <a:noFill/>
        </p:spPr>
      </p:pic>
      <p:sp>
        <p:nvSpPr>
          <p:cNvPr id="5" name="Footer Placeholder 4"/>
          <p:cNvSpPr>
            <a:spLocks noGrp="1"/>
          </p:cNvSpPr>
          <p:nvPr>
            <p:ph type="ftr" sz="quarter" idx="11"/>
          </p:nvPr>
        </p:nvSpPr>
        <p:spPr/>
        <p:txBody>
          <a:bodyPr/>
          <a:lstStyle/>
          <a:p>
            <a:r>
              <a:rPr lang="lv-LV" smtClean="0"/>
              <a:t>Dr. paed. Dita Nīmante</a:t>
            </a:r>
            <a:endParaRPr lang="lv-LV"/>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Trešais izaicinājums – </a:t>
            </a:r>
            <a:r>
              <a:rPr lang="lv-LV" b="1" dirty="0" smtClean="0"/>
              <a:t>risināt!</a:t>
            </a:r>
            <a:endParaRPr lang="lv-LV" b="1" dirty="0"/>
          </a:p>
        </p:txBody>
      </p:sp>
      <p:sp>
        <p:nvSpPr>
          <p:cNvPr id="3" name="Content Placeholder 2"/>
          <p:cNvSpPr>
            <a:spLocks noGrp="1"/>
          </p:cNvSpPr>
          <p:nvPr>
            <p:ph idx="1"/>
          </p:nvPr>
        </p:nvSpPr>
        <p:spPr/>
        <p:txBody>
          <a:bodyPr>
            <a:normAutofit fontScale="77500" lnSpcReduction="20000"/>
          </a:bodyPr>
          <a:lstStyle/>
          <a:p>
            <a:pPr>
              <a:buNone/>
            </a:pPr>
            <a:r>
              <a:rPr lang="lv-LV" b="1" dirty="0" smtClean="0"/>
              <a:t>Grūtības nodalīt savas emocijas </a:t>
            </a:r>
            <a:r>
              <a:rPr lang="lv-LV" dirty="0" smtClean="0"/>
              <a:t>!</a:t>
            </a:r>
          </a:p>
          <a:p>
            <a:pPr>
              <a:buNone/>
            </a:pPr>
            <a:endParaRPr lang="lv-LV" b="1" dirty="0" smtClean="0"/>
          </a:p>
          <a:p>
            <a:pPr>
              <a:buNone/>
            </a:pPr>
            <a:r>
              <a:rPr lang="lv-LV" b="1" dirty="0" smtClean="0"/>
              <a:t>Vēlēšanās “atdot” problēmu kādam citam!</a:t>
            </a:r>
          </a:p>
          <a:p>
            <a:pPr>
              <a:buNone/>
            </a:pPr>
            <a:endParaRPr lang="lv-LV" dirty="0" smtClean="0"/>
          </a:p>
          <a:p>
            <a:pPr>
              <a:buNone/>
            </a:pPr>
            <a:r>
              <a:rPr lang="lv-LV" dirty="0" smtClean="0"/>
              <a:t>APU ideja - </a:t>
            </a:r>
            <a:r>
              <a:rPr lang="lv-LV" b="1" dirty="0" smtClean="0"/>
              <a:t>profesionāla, līdzsvarota, apzināta reakcija uz uzvedības pārkāpumu</a:t>
            </a:r>
            <a:r>
              <a:rPr lang="lv-LV" dirty="0" smtClean="0"/>
              <a:t>. </a:t>
            </a:r>
          </a:p>
          <a:p>
            <a:pPr>
              <a:buNone/>
            </a:pPr>
            <a:r>
              <a:rPr lang="lv-LV" dirty="0" smtClean="0"/>
              <a:t>Pedagogs arī šajā situācijā modelē uzvedību – kā pārvalda savas emocijas, kā risina problēmu.  </a:t>
            </a:r>
          </a:p>
          <a:p>
            <a:pPr>
              <a:buNone/>
            </a:pPr>
            <a:r>
              <a:rPr lang="lv-LV" dirty="0" smtClean="0"/>
              <a:t>Risina tas pedagogs, kas bijis klāt situācijai, “neatdod” problēmu citam.</a:t>
            </a:r>
          </a:p>
          <a:p>
            <a:pPr>
              <a:buNone/>
            </a:pPr>
            <a:r>
              <a:rPr lang="lv-LV" dirty="0" smtClean="0"/>
              <a:t>Ja nepieciešama citu speciālistu piesaiste, tad pedagogs piedalās. </a:t>
            </a:r>
          </a:p>
          <a:p>
            <a:pPr>
              <a:buNone/>
            </a:pPr>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Ceturtais izaicinājums – </a:t>
            </a:r>
            <a:r>
              <a:rPr lang="lv-LV" b="1" dirty="0" smtClean="0"/>
              <a:t>piefiksēt!</a:t>
            </a:r>
            <a:endParaRPr lang="lv-LV" b="1"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pPr>
              <a:buNone/>
            </a:pPr>
            <a:r>
              <a:rPr lang="lv-LV" dirty="0" smtClean="0"/>
              <a:t>Skolotājam </a:t>
            </a:r>
            <a:r>
              <a:rPr lang="lv-LV" b="1" dirty="0" smtClean="0"/>
              <a:t>nav laika </a:t>
            </a:r>
            <a:r>
              <a:rPr lang="lv-LV" dirty="0" smtClean="0"/>
              <a:t>vai viņš to </a:t>
            </a:r>
            <a:r>
              <a:rPr lang="lv-LV" b="1" dirty="0" smtClean="0"/>
              <a:t>neuzskata par būtisku</a:t>
            </a:r>
            <a:r>
              <a:rPr lang="lv-LV" dirty="0" smtClean="0"/>
              <a:t>! </a:t>
            </a:r>
          </a:p>
          <a:p>
            <a:pPr>
              <a:buNone/>
            </a:pPr>
            <a:r>
              <a:rPr lang="lv-LV" dirty="0" smtClean="0"/>
              <a:t>APU ieskats, ka sekmes un uzvedība ir vienlīdz būtiskas. Tāpēc svarīgi ir laikus (pēc notikuma, vēlākais – dienas beigās līdz skolā noteiktajam laikam) piefiksēt gan skolēnu pozitīvo uzvedību (pozitīvie ieraksti), gan problemātisko uzvedību (negatīvie ieraksti), tāpat veikt pierakstus sadaļā “Individuālais darbs ar izglītojamajiem un vecākiem” (vienošanās par uzvedību, u,c,)</a:t>
            </a:r>
          </a:p>
          <a:p>
            <a:pPr>
              <a:buNone/>
            </a:pPr>
            <a:r>
              <a:rPr lang="lv-LV" dirty="0" smtClean="0"/>
              <a:t>Ja netiek uzkrāti dati, grūti izvērtēt un atklāt īpaši problemātiskos gadījumus –  skolēnus ar speciālajām vajadzībām, īpaši, </a:t>
            </a:r>
            <a:r>
              <a:rPr lang="lv-LV" b="1" dirty="0" smtClean="0"/>
              <a:t>skolēnus ar garīgās veselības traucējumiem</a:t>
            </a:r>
            <a:r>
              <a:rPr lang="lv-LV" dirty="0" smtClean="0"/>
              <a:t>- un sniegt laikus nepieciešamo atbalstu.</a:t>
            </a:r>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APU seku sistēma</a:t>
            </a:r>
            <a:endParaRPr lang="lv-LV" dirty="0"/>
          </a:p>
        </p:txBody>
      </p:sp>
      <p:sp>
        <p:nvSpPr>
          <p:cNvPr id="3" name="Content Placeholder 2"/>
          <p:cNvSpPr>
            <a:spLocks noGrp="1"/>
          </p:cNvSpPr>
          <p:nvPr>
            <p:ph idx="1"/>
          </p:nvPr>
        </p:nvSpPr>
        <p:spPr>
          <a:xfrm>
            <a:off x="457200" y="1412776"/>
            <a:ext cx="8229600" cy="5112568"/>
          </a:xfrm>
        </p:spPr>
        <p:txBody>
          <a:bodyPr>
            <a:normAutofit fontScale="92500" lnSpcReduction="20000"/>
          </a:bodyPr>
          <a:lstStyle/>
          <a:p>
            <a:pPr>
              <a:buNone/>
            </a:pPr>
            <a:r>
              <a:rPr lang="lv-LV" dirty="0" smtClean="0"/>
              <a:t> </a:t>
            </a:r>
            <a:r>
              <a:rPr lang="lv-LV" b="1" dirty="0" smtClean="0"/>
              <a:t>Vardarbība nav pieļaujama!</a:t>
            </a:r>
          </a:p>
          <a:p>
            <a:pPr>
              <a:buNone/>
            </a:pPr>
            <a:r>
              <a:rPr lang="lv-LV" b="1" dirty="0" smtClean="0"/>
              <a:t>Rīcība ir tūlītēja!</a:t>
            </a:r>
          </a:p>
          <a:p>
            <a:pPr>
              <a:buNone/>
            </a:pPr>
            <a:r>
              <a:rPr lang="lv-LV" u="sng" dirty="0" smtClean="0"/>
              <a:t>Vieglākā gadījumā </a:t>
            </a:r>
            <a:r>
              <a:rPr lang="lv-LV" dirty="0" smtClean="0"/>
              <a:t>(nopietni pārkāpumi): sekas (piemēram, ieraksts e- klasē un ziņojums vecākiem, klases audzinātājai), komplicētāki risinājumi.</a:t>
            </a:r>
          </a:p>
          <a:p>
            <a:pPr>
              <a:buNone/>
            </a:pPr>
            <a:r>
              <a:rPr lang="lv-LV" u="sng" dirty="0" smtClean="0"/>
              <a:t>Nopietnākos gadījumos </a:t>
            </a:r>
            <a:r>
              <a:rPr lang="lv-LV" dirty="0" smtClean="0"/>
              <a:t>(ārkārtas situācija) – piemēram, vadības informēšana, skolēna izolācija (atbilstoši MK </a:t>
            </a:r>
            <a:r>
              <a:rPr lang="lv-LV" b="1" dirty="0" smtClean="0"/>
              <a:t>Nr.1338 </a:t>
            </a:r>
            <a:r>
              <a:rPr lang="lv-LV" dirty="0" smtClean="0"/>
              <a:t>noteikumiem skolā izstrādāta kārtība, kā šajos gadījumos jārīkojas).</a:t>
            </a:r>
          </a:p>
          <a:p>
            <a:pPr>
              <a:buNone/>
            </a:pPr>
            <a:r>
              <a:rPr lang="lv-LV" u="sng" dirty="0" smtClean="0"/>
              <a:t>Datu fiksēšana, uzskaite, izvērtēšana </a:t>
            </a:r>
            <a:r>
              <a:rPr lang="lv-LV" dirty="0" smtClean="0"/>
              <a:t>(e-klasei vai kā citādi).</a:t>
            </a:r>
          </a:p>
          <a:p>
            <a:pPr>
              <a:buNone/>
            </a:pPr>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Katra skola nosaka rīcību vardarbības gadījumā</a:t>
            </a:r>
            <a:endParaRPr lang="lv-LV" dirty="0"/>
          </a:p>
        </p:txBody>
      </p:sp>
      <p:sp>
        <p:nvSpPr>
          <p:cNvPr id="3" name="Content Placeholder 2"/>
          <p:cNvSpPr>
            <a:spLocks noGrp="1"/>
          </p:cNvSpPr>
          <p:nvPr>
            <p:ph idx="1"/>
          </p:nvPr>
        </p:nvSpPr>
        <p:spPr/>
        <p:txBody>
          <a:bodyPr>
            <a:normAutofit fontScale="92500" lnSpcReduction="20000"/>
          </a:bodyPr>
          <a:lstStyle/>
          <a:p>
            <a:pPr>
              <a:buNone/>
            </a:pPr>
            <a:r>
              <a:rPr lang="lv-LV" dirty="0" smtClean="0"/>
              <a:t>Var būt izstrādāts kā </a:t>
            </a:r>
            <a:r>
              <a:rPr lang="lv-LV" b="1" dirty="0" smtClean="0"/>
              <a:t>Vardarbības novēršanas plāns</a:t>
            </a:r>
            <a:r>
              <a:rPr lang="lv-LV" dirty="0" smtClean="0"/>
              <a:t>, kur skaidri tiek noteikts:</a:t>
            </a:r>
          </a:p>
          <a:p>
            <a:pPr>
              <a:buNone/>
            </a:pPr>
            <a:r>
              <a:rPr lang="lv-LV" dirty="0" smtClean="0"/>
              <a:t>Kas ir vardarbība?</a:t>
            </a:r>
          </a:p>
          <a:p>
            <a:pPr>
              <a:buNone/>
            </a:pPr>
            <a:r>
              <a:rPr lang="lv-LV" dirty="0" smtClean="0"/>
              <a:t>Kā jārīkojas vardarbības gadījumā skolēniem, skolotājiem, skolas tehniskajam personālam, vecākiem? Kurš un kā jāinformē.</a:t>
            </a:r>
          </a:p>
          <a:p>
            <a:pPr>
              <a:buNone/>
            </a:pPr>
            <a:r>
              <a:rPr lang="lv-LV" dirty="0" smtClean="0"/>
              <a:t>Var noteikt iesaistīto pušu atbildību: skolotāju, klases audzinātāju, sociālā pedagoga, psihologa, adminsitrācijas, medicīnas māsas.</a:t>
            </a:r>
          </a:p>
          <a:p>
            <a:pPr>
              <a:buNone/>
            </a:pPr>
            <a:r>
              <a:rPr lang="lv-LV" dirty="0" smtClean="0"/>
              <a:t>Paredz vardarbības prevencijas pasākumu regularitāti. </a:t>
            </a:r>
          </a:p>
          <a:p>
            <a:pPr>
              <a:buNone/>
            </a:pPr>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a:xfrm>
            <a:off x="467544" y="1169368"/>
            <a:ext cx="8229600" cy="5688632"/>
          </a:xfrm>
        </p:spPr>
        <p:txBody>
          <a:bodyPr>
            <a:normAutofit fontScale="77500" lnSpcReduction="20000"/>
          </a:bodyPr>
          <a:lstStyle/>
          <a:p>
            <a:r>
              <a:rPr lang="lv-LV" b="1" i="1" dirty="0" smtClean="0"/>
              <a:t>Projekts„Atbalsta programmu izstrāde un īstenošana sociālās atstumtības riskam pakļauto jauniešu atbalsta sistēmas izveidei</a:t>
            </a:r>
            <a:r>
              <a:rPr lang="lv-LV" i="1" dirty="0" smtClean="0"/>
              <a:t>” ESF apakšaktivitātē 1.2.2.4.1. „Iekļaujošas izglītības un sociālās atstumtības riskam pakļauto jauniešu atbalsta sistēmas izveide, nepieciešamā personāla sagatavošana, nodrošināšana un kompetences paaugstināšana”. </a:t>
            </a:r>
            <a:r>
              <a:rPr lang="lv-LV" b="1" i="1" dirty="0" smtClean="0"/>
              <a:t>Noslēdzās 2014</a:t>
            </a:r>
            <a:r>
              <a:rPr lang="lv-LV" i="1" dirty="0" smtClean="0"/>
              <a:t>. gadā. </a:t>
            </a:r>
            <a:r>
              <a:rPr lang="lv-LV" b="1" i="1" dirty="0" smtClean="0"/>
              <a:t>Iesaistījās</a:t>
            </a:r>
            <a:r>
              <a:rPr lang="lv-LV" i="1" dirty="0" smtClean="0"/>
              <a:t> </a:t>
            </a:r>
            <a:r>
              <a:rPr lang="lv-LV" b="1" i="1" dirty="0" smtClean="0"/>
              <a:t>15 pašvaldības, 36 izglītības iestādes, sešas Latvijas augstskolas, piecas NVO, VISC</a:t>
            </a:r>
            <a:r>
              <a:rPr lang="lv-LV" i="1" dirty="0" smtClean="0"/>
              <a:t>.</a:t>
            </a:r>
          </a:p>
          <a:p>
            <a:r>
              <a:rPr lang="lv-LV" i="1" u="sng" dirty="0" smtClean="0"/>
              <a:t>Pēc projekta iltspējas nodrošināšana: </a:t>
            </a:r>
            <a:endParaRPr lang="lv-LV" u="sng" dirty="0" smtClean="0"/>
          </a:p>
          <a:p>
            <a:pPr>
              <a:buNone/>
            </a:pPr>
            <a:r>
              <a:rPr lang="lv-LV" dirty="0" smtClean="0"/>
              <a:t>Tālākizglītības programmas (APU, SEA) tika/tiek īstenotas </a:t>
            </a:r>
            <a:r>
              <a:rPr lang="lv-LV" b="1" dirty="0" smtClean="0"/>
              <a:t>14 jaunās izglītības iestādēs</a:t>
            </a:r>
            <a:r>
              <a:rPr lang="lv-LV" dirty="0" smtClean="0"/>
              <a:t>.</a:t>
            </a:r>
          </a:p>
          <a:p>
            <a:pPr>
              <a:buNone/>
            </a:pPr>
            <a:r>
              <a:rPr lang="lv-LV" dirty="0" smtClean="0"/>
              <a:t>Ikgadējās konferences; pēdējās: “Kā pamanīt bērnu skolā?” (2016. gada 21. martā)</a:t>
            </a:r>
          </a:p>
          <a:p>
            <a:pPr>
              <a:buNone/>
            </a:pPr>
            <a:r>
              <a:rPr lang="lv-LV" dirty="0" smtClean="0"/>
              <a:t>“APU, Vardarbības bioloģiskie, psiholoģiskie un pedagoģiskie aspekti” (2015. gada 28. oktobrī).</a:t>
            </a:r>
          </a:p>
          <a:p>
            <a:pPr>
              <a:buNone/>
            </a:pPr>
            <a:endParaRPr lang="lv-LV" dirty="0"/>
          </a:p>
        </p:txBody>
      </p:sp>
      <p:pic>
        <p:nvPicPr>
          <p:cNvPr id="1026" name="Picture 7"/>
          <p:cNvPicPr>
            <a:picLocks noChangeAspect="1" noChangeArrowheads="1"/>
          </p:cNvPicPr>
          <p:nvPr/>
        </p:nvPicPr>
        <p:blipFill>
          <a:blip r:embed="rId2" cstate="print"/>
          <a:srcRect/>
          <a:stretch>
            <a:fillRect/>
          </a:stretch>
        </p:blipFill>
        <p:spPr bwMode="auto">
          <a:xfrm>
            <a:off x="6804248" y="332656"/>
            <a:ext cx="1691680" cy="609600"/>
          </a:xfrm>
          <a:prstGeom prst="rect">
            <a:avLst/>
          </a:prstGeom>
          <a:noFill/>
          <a:ln w="9525">
            <a:noFill/>
            <a:miter lim="800000"/>
            <a:headEnd/>
            <a:tailEnd/>
          </a:ln>
        </p:spPr>
      </p:pic>
      <p:pic>
        <p:nvPicPr>
          <p:cNvPr id="1027" name="Picture 6"/>
          <p:cNvPicPr>
            <a:picLocks noChangeAspect="1" noChangeArrowheads="1"/>
          </p:cNvPicPr>
          <p:nvPr/>
        </p:nvPicPr>
        <p:blipFill>
          <a:blip r:embed="rId3" cstate="print"/>
          <a:srcRect l="50322"/>
          <a:stretch>
            <a:fillRect/>
          </a:stretch>
        </p:blipFill>
        <p:spPr bwMode="auto">
          <a:xfrm>
            <a:off x="4499992" y="260648"/>
            <a:ext cx="1847850" cy="561975"/>
          </a:xfrm>
          <a:prstGeom prst="rect">
            <a:avLst/>
          </a:prstGeom>
          <a:noFill/>
          <a:ln w="9525">
            <a:noFill/>
            <a:miter lim="800000"/>
            <a:headEnd/>
            <a:tailEnd/>
          </a:ln>
        </p:spPr>
      </p:pic>
      <p:pic>
        <p:nvPicPr>
          <p:cNvPr id="1028" name="Picture 1"/>
          <p:cNvPicPr>
            <a:picLocks noChangeAspect="1" noChangeArrowheads="1"/>
          </p:cNvPicPr>
          <p:nvPr/>
        </p:nvPicPr>
        <p:blipFill>
          <a:blip r:embed="rId4" cstate="print"/>
          <a:srcRect l="51825" t="45859" r="34700" b="35564"/>
          <a:stretch>
            <a:fillRect/>
          </a:stretch>
        </p:blipFill>
        <p:spPr bwMode="auto">
          <a:xfrm>
            <a:off x="2483768" y="332656"/>
            <a:ext cx="676275" cy="561975"/>
          </a:xfrm>
          <a:prstGeom prst="rect">
            <a:avLst/>
          </a:prstGeom>
          <a:noFill/>
          <a:ln w="9525">
            <a:noFill/>
            <a:miter lim="800000"/>
            <a:headEnd/>
            <a:tailEnd/>
          </a:ln>
        </p:spPr>
      </p:pic>
      <p:pic>
        <p:nvPicPr>
          <p:cNvPr id="1029" name="Picture 9" descr="ESF.jpg"/>
          <p:cNvPicPr>
            <a:picLocks noChangeAspect="1" noChangeArrowheads="1"/>
          </p:cNvPicPr>
          <p:nvPr/>
        </p:nvPicPr>
        <p:blipFill>
          <a:blip r:embed="rId5" cstate="print"/>
          <a:srcRect/>
          <a:stretch>
            <a:fillRect/>
          </a:stretch>
        </p:blipFill>
        <p:spPr bwMode="auto">
          <a:xfrm>
            <a:off x="395536" y="404664"/>
            <a:ext cx="971550" cy="600075"/>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lv-LV" smtClean="0"/>
              <a:t>Dr. paed. Dita Nīmante</a:t>
            </a:r>
            <a:endParaRPr lang="lv-LV"/>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lv-LV" sz="3600" b="1" dirty="0" smtClean="0"/>
              <a:t>Ministru kabineta noteikumi Nr.1338</a:t>
            </a:r>
            <a:endParaRPr lang="lv-LV" sz="3600" dirty="0" smtClean="0"/>
          </a:p>
        </p:txBody>
      </p:sp>
      <p:sp>
        <p:nvSpPr>
          <p:cNvPr id="67587" name="Content Placeholder 2"/>
          <p:cNvSpPr>
            <a:spLocks noGrp="1"/>
          </p:cNvSpPr>
          <p:nvPr>
            <p:ph idx="1"/>
          </p:nvPr>
        </p:nvSpPr>
        <p:spPr/>
        <p:txBody>
          <a:bodyPr>
            <a:normAutofit fontScale="92500" lnSpcReduction="10000"/>
          </a:bodyPr>
          <a:lstStyle/>
          <a:p>
            <a:r>
              <a:rPr lang="lv-LV" sz="1800" dirty="0" smtClean="0"/>
              <a:t>Ja izglītojamais izglītības iestādē apdraud savu vai citu personu drošību, veselību vai dzīvību:</a:t>
            </a:r>
          </a:p>
          <a:p>
            <a:r>
              <a:rPr lang="lv-LV" sz="1800" dirty="0" smtClean="0"/>
              <a:t>5.</a:t>
            </a:r>
            <a:r>
              <a:rPr lang="lv-LV" sz="1800" baseline="30000" dirty="0" smtClean="0"/>
              <a:t>1</a:t>
            </a:r>
            <a:r>
              <a:rPr lang="lv-LV" sz="1800" dirty="0" smtClean="0"/>
              <a:t>1. pedagogs informē vadītāju par izglītojamā uzvedību;</a:t>
            </a:r>
          </a:p>
          <a:p>
            <a:r>
              <a:rPr lang="lv-LV" sz="1800" dirty="0" smtClean="0"/>
              <a:t>5.</a:t>
            </a:r>
            <a:r>
              <a:rPr lang="lv-LV" sz="1800" baseline="30000" dirty="0" smtClean="0"/>
              <a:t>1</a:t>
            </a:r>
            <a:r>
              <a:rPr lang="lv-LV" sz="1800" dirty="0" smtClean="0"/>
              <a:t> 2. vadītājs nodrošina izglītojamam, kurš apdraud savu vai citu personu drošību, veselību vai dzīvību, mācības citā telpā sociālā pedagoga, izglītības psihologa vai cita pedagoga klātbūtnē. Mācības citā telpā var ilgt no vienas mācību stundas līdz mācību dienas beigām;</a:t>
            </a:r>
          </a:p>
          <a:p>
            <a:r>
              <a:rPr lang="lv-LV" sz="1800" dirty="0" smtClean="0"/>
              <a:t>5.</a:t>
            </a:r>
            <a:r>
              <a:rPr lang="lv-LV" sz="1800" baseline="30000" dirty="0" smtClean="0"/>
              <a:t>1</a:t>
            </a:r>
            <a:r>
              <a:rPr lang="lv-LV" sz="1800" dirty="0" smtClean="0"/>
              <a:t> 3. </a:t>
            </a:r>
            <a:r>
              <a:rPr lang="lv-LV" sz="1800" b="1" dirty="0" smtClean="0"/>
              <a:t>vadītājs rakstiski (papīra vai elektroniska dokumenta formā) nosūta izglītojamā vecākiem informāciju par izglītojamā uzvedību </a:t>
            </a:r>
            <a:r>
              <a:rPr lang="lv-LV" sz="1800" dirty="0" smtClean="0"/>
              <a:t>un nepieciešamo vecāku sadarbību ar izglītības iestādi;</a:t>
            </a:r>
          </a:p>
          <a:p>
            <a:r>
              <a:rPr lang="lv-LV" sz="1800" dirty="0" smtClean="0"/>
              <a:t>5.</a:t>
            </a:r>
            <a:r>
              <a:rPr lang="lv-LV" sz="1800" baseline="30000" dirty="0" smtClean="0"/>
              <a:t>1</a:t>
            </a:r>
            <a:r>
              <a:rPr lang="lv-LV" sz="1800" dirty="0" smtClean="0"/>
              <a:t> 4. </a:t>
            </a:r>
            <a:r>
              <a:rPr lang="lv-LV" sz="1800" b="1" dirty="0" smtClean="0"/>
              <a:t>vadītājs rīkojumā nosaka atbalsta personāla pienākumus, lai veicinātu turpmāko sadarbību ar izglītojamo un vecākiem un izstrādātu atbalsta pasākumus atbilstoši izglītojamā vajadzībām un situācijai;</a:t>
            </a:r>
          </a:p>
          <a:p>
            <a:r>
              <a:rPr lang="lv-LV" sz="1800" dirty="0" smtClean="0"/>
              <a:t>5.</a:t>
            </a:r>
            <a:r>
              <a:rPr lang="lv-LV" sz="1800" baseline="30000" dirty="0" smtClean="0"/>
              <a:t>1</a:t>
            </a:r>
            <a:r>
              <a:rPr lang="lv-LV" sz="1800" dirty="0" smtClean="0"/>
              <a:t> 5. vadītājam ir tiesības pieaicināt nepieciešamos speciālistus, lai nodrošinātu uzlabojumus izglītojamā uzvedībā un mācībās;</a:t>
            </a:r>
          </a:p>
          <a:p>
            <a:r>
              <a:rPr lang="lv-LV" sz="1800" dirty="0" smtClean="0"/>
              <a:t>5.</a:t>
            </a:r>
            <a:r>
              <a:rPr lang="lv-LV" sz="1800" baseline="30000" dirty="0" smtClean="0"/>
              <a:t>1</a:t>
            </a:r>
            <a:r>
              <a:rPr lang="lv-LV" sz="1800" dirty="0" smtClean="0"/>
              <a:t> 6. attiecīgā pašvaldība nodrošina atbalsta personāla pakalpojumus, ja izglītības iestādē nav šādu speciālistu.</a:t>
            </a:r>
          </a:p>
          <a:p>
            <a:endParaRPr lang="lv-LV" dirty="0" smtClean="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Būtiski!</a:t>
            </a:r>
            <a:endParaRPr lang="lv-LV" dirty="0"/>
          </a:p>
        </p:txBody>
      </p:sp>
      <p:sp>
        <p:nvSpPr>
          <p:cNvPr id="3" name="Content Placeholder 2"/>
          <p:cNvSpPr>
            <a:spLocks noGrp="1"/>
          </p:cNvSpPr>
          <p:nvPr>
            <p:ph idx="1"/>
          </p:nvPr>
        </p:nvSpPr>
        <p:spPr/>
        <p:txBody>
          <a:bodyPr/>
          <a:lstStyle/>
          <a:p>
            <a:r>
              <a:rPr lang="lv-LV" dirty="0" smtClean="0"/>
              <a:t>Vadītājs rīkojumā nosaka </a:t>
            </a:r>
            <a:r>
              <a:rPr lang="lv-LV" u="sng" dirty="0" smtClean="0"/>
              <a:t>atbalsta personāla pienākumus</a:t>
            </a:r>
            <a:r>
              <a:rPr lang="lv-LV" dirty="0" smtClean="0"/>
              <a:t>, lai veicinātu turpmāko sadarbību ar izglītojamo un vecākiem un </a:t>
            </a:r>
            <a:r>
              <a:rPr lang="lv-LV" b="1" dirty="0" smtClean="0"/>
              <a:t>izstrādātu atbalsta pasākumus </a:t>
            </a:r>
            <a:r>
              <a:rPr lang="lv-LV" dirty="0" smtClean="0"/>
              <a:t>atbilstoši izglītojamā vajadzībām un situācijai;</a:t>
            </a:r>
          </a:p>
          <a:p>
            <a:r>
              <a:rPr lang="lv-LV" dirty="0" smtClean="0"/>
              <a:t>Nav nepieciešama </a:t>
            </a:r>
            <a:r>
              <a:rPr lang="lv-LV" i="1" dirty="0" smtClean="0"/>
              <a:t>diagnoze</a:t>
            </a:r>
            <a:r>
              <a:rPr lang="lv-LV" dirty="0" smtClean="0"/>
              <a:t>, lai sniegtu mērķtiecīgu atbalstu individualizētā līmenī!</a:t>
            </a:r>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Kādas izmaiņas normatīvajos dokumentos palīdzētu...</a:t>
            </a:r>
            <a:endParaRPr lang="lv-LV" dirty="0"/>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lv-LV" dirty="0" smtClean="0"/>
              <a:t>Noteikt, </a:t>
            </a:r>
            <a:r>
              <a:rPr lang="lv-LV" b="1" dirty="0" smtClean="0"/>
              <a:t>kā dokumentējami pozitīvie uzvedības ieraksti un uzvedības pārkāpumi </a:t>
            </a:r>
            <a:r>
              <a:rPr lang="lv-LV" dirty="0" smtClean="0"/>
              <a:t>– piemēram, līdzīgi kā sekmju izraksts Personas lietā, arī uzvedības ierakstu izraksts. Tas nodrošinātu iespēju sekot līdzi dinamikai (salīdzināt ar iepriekšējo gadu), izvērtēt, sniegt nepieciešamo atbalstu.</a:t>
            </a:r>
          </a:p>
          <a:p>
            <a:r>
              <a:rPr lang="lv-LV" dirty="0" smtClean="0"/>
              <a:t>Skolotāju pienākumos (Izglītības likums) noteikt </a:t>
            </a:r>
            <a:r>
              <a:rPr lang="lv-LV" b="1" dirty="0" smtClean="0"/>
              <a:t>skolotāju atbildību skolēnu speciālo vajadzību atpazīšanā</a:t>
            </a:r>
            <a:r>
              <a:rPr lang="lv-LV" dirty="0" smtClean="0"/>
              <a:t>, atbilstoša atbalsta sniegšanā (dalība individuālo izglītības plānu izstrādē un īstenošanā, citos atbalsta pasākumos).</a:t>
            </a:r>
          </a:p>
          <a:p>
            <a:r>
              <a:rPr lang="lv-LV" dirty="0" smtClean="0"/>
              <a:t>Skolotāja tiesībās (IL) noteikt, ka skolotājs ir tiesīgs šo problēmu risināšanā </a:t>
            </a:r>
            <a:r>
              <a:rPr lang="lv-LV" b="1" dirty="0" smtClean="0"/>
              <a:t>saņemt atbalstu no skolas administrācijas un pašvaldības</a:t>
            </a:r>
            <a:r>
              <a:rPr lang="lv-LV" dirty="0" smtClean="0"/>
              <a:t>. </a:t>
            </a:r>
          </a:p>
          <a:p>
            <a:r>
              <a:rPr lang="lv-LV" dirty="0" smtClean="0"/>
              <a:t>Normatīvi regulēt </a:t>
            </a:r>
            <a:r>
              <a:rPr lang="lv-LV" b="1" dirty="0" smtClean="0"/>
              <a:t>individuālo izglītošanās plānu izstrādes kārtību, izvērtēšanu, attīstīšanu </a:t>
            </a:r>
            <a:r>
              <a:rPr lang="lv-LV" dirty="0" smtClean="0"/>
              <a:t>(šobrīd tikai metodiskie ieteikumi).</a:t>
            </a:r>
          </a:p>
          <a:p>
            <a:pPr>
              <a:buNone/>
            </a:pPr>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Noslēgumā..</a:t>
            </a:r>
            <a:endParaRPr lang="lv-LV" dirty="0"/>
          </a:p>
        </p:txBody>
      </p:sp>
      <p:sp>
        <p:nvSpPr>
          <p:cNvPr id="3" name="Content Placeholder 2"/>
          <p:cNvSpPr>
            <a:spLocks noGrp="1"/>
          </p:cNvSpPr>
          <p:nvPr>
            <p:ph idx="1"/>
          </p:nvPr>
        </p:nvSpPr>
        <p:spPr/>
        <p:txBody>
          <a:bodyPr>
            <a:normAutofit fontScale="92500" lnSpcReduction="10000"/>
          </a:bodyPr>
          <a:lstStyle/>
          <a:p>
            <a:pPr>
              <a:buNone/>
            </a:pPr>
            <a:r>
              <a:rPr lang="lv-LV" dirty="0" smtClean="0"/>
              <a:t>Ja skolā tiek atbalstīta pozitīva uzvedība, tad bērni iemācās pozitīvu uzvedību praksē, tiecas uzvesties pozitīvi, </a:t>
            </a:r>
            <a:r>
              <a:rPr lang="lv-LV" b="1" dirty="0" smtClean="0"/>
              <a:t>jo visi bērni savā būtībā vēlas būt pieņemti</a:t>
            </a:r>
            <a:r>
              <a:rPr lang="lv-LV" dirty="0" smtClean="0"/>
              <a:t>.</a:t>
            </a:r>
          </a:p>
          <a:p>
            <a:pPr>
              <a:buNone/>
            </a:pPr>
            <a:r>
              <a:rPr lang="lv-LV" dirty="0" smtClean="0"/>
              <a:t>Ja skola vienoti un sistēmiski reaģē uz uzvedības problēmām, nepieļauj skolā uzvedības pārkāpumus vai pēc iespējas tos samazina, </a:t>
            </a:r>
            <a:r>
              <a:rPr lang="lv-LV" b="1" dirty="0" smtClean="0"/>
              <a:t>bērni saprot, ka skola ir droša vieta, kur mācīties</a:t>
            </a:r>
            <a:r>
              <a:rPr lang="lv-LV" dirty="0" smtClean="0"/>
              <a:t>. Ja skolēni nav apdraudēti, viņiem ir vairāk spēka mācīties.</a:t>
            </a:r>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67544" y="404665"/>
            <a:ext cx="8229600" cy="2520280"/>
          </a:xfrm>
        </p:spPr>
        <p:txBody>
          <a:bodyPr/>
          <a:lstStyle/>
          <a:p>
            <a:pPr algn="ctr">
              <a:buNone/>
            </a:pPr>
            <a:r>
              <a:rPr lang="lv-LV" sz="3600" b="1" dirty="0" smtClean="0"/>
              <a:t>Jo tikai tas, kas pret sevi izjutis cieņu, spēs pret otru izturēties ar cieņu!</a:t>
            </a:r>
            <a:endParaRPr lang="lv-LV" sz="3600" b="1" dirty="0"/>
          </a:p>
        </p:txBody>
      </p:sp>
      <p:pic>
        <p:nvPicPr>
          <p:cNvPr id="8194" name="Picture 2" descr="http://www.r53vsk.lv/wp-content/uploads/2014/12/515.jpg"/>
          <p:cNvPicPr>
            <a:picLocks noChangeAspect="1" noChangeArrowheads="1"/>
          </p:cNvPicPr>
          <p:nvPr/>
        </p:nvPicPr>
        <p:blipFill>
          <a:blip r:embed="rId2" cstate="print"/>
          <a:srcRect/>
          <a:stretch>
            <a:fillRect/>
          </a:stretch>
        </p:blipFill>
        <p:spPr bwMode="auto">
          <a:xfrm>
            <a:off x="0" y="4067175"/>
            <a:ext cx="4210050" cy="2790825"/>
          </a:xfrm>
          <a:prstGeom prst="rect">
            <a:avLst/>
          </a:prstGeom>
          <a:noFill/>
        </p:spPr>
      </p:pic>
      <p:pic>
        <p:nvPicPr>
          <p:cNvPr id="8196" name="Picture 4" descr="http://www.daug13vsk.lv/images/notikumi/2015novtevzemesned/06/012.jpg"/>
          <p:cNvPicPr>
            <a:picLocks noChangeAspect="1" noChangeArrowheads="1"/>
          </p:cNvPicPr>
          <p:nvPr/>
        </p:nvPicPr>
        <p:blipFill>
          <a:blip r:embed="rId3" cstate="print"/>
          <a:srcRect/>
          <a:stretch>
            <a:fillRect/>
          </a:stretch>
        </p:blipFill>
        <p:spPr bwMode="auto">
          <a:xfrm>
            <a:off x="251520" y="2060848"/>
            <a:ext cx="3419872" cy="1925902"/>
          </a:xfrm>
          <a:prstGeom prst="rect">
            <a:avLst/>
          </a:prstGeom>
          <a:noFill/>
        </p:spPr>
      </p:pic>
      <p:pic>
        <p:nvPicPr>
          <p:cNvPr id="8198" name="Picture 6" descr="http://www.iecavainternatskola.lv/wp-content/uploads/2013/01/SAM_1014.jpg"/>
          <p:cNvPicPr>
            <a:picLocks noChangeAspect="1" noChangeArrowheads="1"/>
          </p:cNvPicPr>
          <p:nvPr/>
        </p:nvPicPr>
        <p:blipFill>
          <a:blip r:embed="rId4" cstate="print"/>
          <a:srcRect/>
          <a:stretch>
            <a:fillRect/>
          </a:stretch>
        </p:blipFill>
        <p:spPr bwMode="auto">
          <a:xfrm>
            <a:off x="4379746" y="2780928"/>
            <a:ext cx="3981319" cy="2987803"/>
          </a:xfrm>
          <a:prstGeom prst="rect">
            <a:avLst/>
          </a:prstGeom>
          <a:noFill/>
        </p:spPr>
      </p:pic>
      <p:sp>
        <p:nvSpPr>
          <p:cNvPr id="7" name="Footer Placeholder 6"/>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lgn="ctr">
              <a:buNone/>
            </a:pPr>
            <a:endParaRPr lang="lv-LV" b="1" dirty="0" smtClean="0"/>
          </a:p>
          <a:p>
            <a:pPr algn="ctr">
              <a:buNone/>
            </a:pPr>
            <a:r>
              <a:rPr lang="lv-LV" b="1" dirty="0" smtClean="0"/>
              <a:t>Paldies par uzmanību!</a:t>
            </a:r>
          </a:p>
          <a:p>
            <a:pPr algn="ctr">
              <a:buNone/>
            </a:pPr>
            <a:r>
              <a:rPr lang="lv-LV" b="1" dirty="0" smtClean="0"/>
              <a:t>Dita.nimante@lu.lv</a:t>
            </a:r>
            <a:endParaRPr lang="lv-LV" b="1"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Izstrādāta 2012. gadā LU, aprobēta </a:t>
            </a:r>
            <a:r>
              <a:rPr lang="lv-LV" b="1" dirty="0" smtClean="0"/>
              <a:t>39 </a:t>
            </a:r>
            <a:r>
              <a:rPr lang="lv-LV" dirty="0" smtClean="0"/>
              <a:t>Latvijas skolās 2012. – 2014.g.</a:t>
            </a:r>
            <a:endParaRPr lang="lv-LV" dirty="0"/>
          </a:p>
        </p:txBody>
      </p:sp>
      <p:sp>
        <p:nvSpPr>
          <p:cNvPr id="3" name="Content Placeholder 2"/>
          <p:cNvSpPr>
            <a:spLocks noGrp="1"/>
          </p:cNvSpPr>
          <p:nvPr>
            <p:ph idx="1"/>
          </p:nvPr>
        </p:nvSpPr>
        <p:spPr/>
        <p:txBody>
          <a:bodyPr>
            <a:normAutofit lnSpcReduction="10000"/>
          </a:bodyPr>
          <a:lstStyle/>
          <a:p>
            <a:pPr>
              <a:buNone/>
            </a:pPr>
            <a:endParaRPr lang="lv-LV" b="1" dirty="0" smtClean="0"/>
          </a:p>
          <a:p>
            <a:pPr>
              <a:buNone/>
            </a:pPr>
            <a:r>
              <a:rPr lang="cs-CZ" sz="5200" b="1" dirty="0" smtClean="0"/>
              <a:t>ATBALSTS </a:t>
            </a:r>
            <a:r>
              <a:rPr lang="cs-CZ" sz="5200" b="1" dirty="0"/>
              <a:t>POZITĪVAI UZVEDĪBAI (</a:t>
            </a:r>
            <a:r>
              <a:rPr lang="cs-CZ" sz="5200" b="1" dirty="0" smtClean="0"/>
              <a:t>APU)</a:t>
            </a:r>
            <a:r>
              <a:rPr lang="lv-LV" b="1" dirty="0" smtClean="0"/>
              <a:t> izstrādāja:</a:t>
            </a:r>
            <a:endParaRPr lang="lv-LV" dirty="0"/>
          </a:p>
          <a:p>
            <a:pPr>
              <a:buNone/>
            </a:pPr>
            <a:r>
              <a:rPr lang="lv-LV" dirty="0"/>
              <a:t>Dr. psych. Baiba Martinsone</a:t>
            </a:r>
          </a:p>
          <a:p>
            <a:pPr>
              <a:buNone/>
            </a:pPr>
            <a:r>
              <a:rPr lang="lv-LV" dirty="0"/>
              <a:t>Dr. paed. Dita Nīmante</a:t>
            </a:r>
          </a:p>
          <a:p>
            <a:pPr>
              <a:buNone/>
            </a:pPr>
            <a:r>
              <a:rPr lang="lv-LV" dirty="0"/>
              <a:t>Dr. paed. Linda Daniela</a:t>
            </a:r>
          </a:p>
          <a:p>
            <a:pPr>
              <a:buNone/>
            </a:pPr>
            <a:r>
              <a:rPr lang="cs-CZ" b="1" dirty="0"/>
              <a:t> </a:t>
            </a:r>
            <a:endParaRPr lang="lv-LV" dirty="0"/>
          </a:p>
          <a:p>
            <a:endParaRPr lang="lv-LV" dirty="0"/>
          </a:p>
        </p:txBody>
      </p:sp>
      <p:pic>
        <p:nvPicPr>
          <p:cNvPr id="5" name="Picture 4"/>
          <p:cNvPicPr/>
          <p:nvPr/>
        </p:nvPicPr>
        <p:blipFill>
          <a:blip r:embed="rId2" cstate="print"/>
          <a:srcRect l="50322"/>
          <a:stretch>
            <a:fillRect/>
          </a:stretch>
        </p:blipFill>
        <p:spPr bwMode="auto">
          <a:xfrm>
            <a:off x="4283968" y="5733256"/>
            <a:ext cx="2232248" cy="756027"/>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6732240" y="5661248"/>
            <a:ext cx="1872208" cy="758314"/>
          </a:xfrm>
          <a:prstGeom prst="rect">
            <a:avLst/>
          </a:prstGeom>
          <a:noFill/>
          <a:ln w="9525">
            <a:noFill/>
            <a:miter lim="800000"/>
            <a:headEnd/>
            <a:tailEnd/>
          </a:ln>
        </p:spPr>
      </p:pic>
      <p:pic>
        <p:nvPicPr>
          <p:cNvPr id="7" name="Picture 6"/>
          <p:cNvPicPr/>
          <p:nvPr/>
        </p:nvPicPr>
        <p:blipFill>
          <a:blip r:embed="rId4" cstate="print"/>
          <a:srcRect l="51825" t="45859" r="34698" b="35564"/>
          <a:stretch>
            <a:fillRect/>
          </a:stretch>
        </p:blipFill>
        <p:spPr bwMode="auto">
          <a:xfrm>
            <a:off x="2843808" y="5877272"/>
            <a:ext cx="936104" cy="652269"/>
          </a:xfrm>
          <a:prstGeom prst="rect">
            <a:avLst/>
          </a:prstGeom>
          <a:noFill/>
          <a:ln w="9525">
            <a:noFill/>
            <a:miter lim="800000"/>
            <a:headEnd/>
            <a:tailEnd/>
          </a:ln>
        </p:spPr>
      </p:pic>
      <p:pic>
        <p:nvPicPr>
          <p:cNvPr id="8" name="Picture 7" descr="ESF.jpg"/>
          <p:cNvPicPr/>
          <p:nvPr/>
        </p:nvPicPr>
        <p:blipFill>
          <a:blip r:embed="rId5" cstate="print"/>
          <a:srcRect/>
          <a:stretch>
            <a:fillRect/>
          </a:stretch>
        </p:blipFill>
        <p:spPr bwMode="auto">
          <a:xfrm>
            <a:off x="1259632" y="5877272"/>
            <a:ext cx="1080120" cy="622171"/>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Atbalsts pozitīvai uzvedībai (APU)</a:t>
            </a:r>
            <a:endParaRPr lang="lv-LV" dirty="0"/>
          </a:p>
        </p:txBody>
      </p:sp>
      <p:sp>
        <p:nvSpPr>
          <p:cNvPr id="3" name="Content Placeholder 2"/>
          <p:cNvSpPr>
            <a:spLocks noGrp="1"/>
          </p:cNvSpPr>
          <p:nvPr>
            <p:ph idx="1"/>
          </p:nvPr>
        </p:nvSpPr>
        <p:spPr/>
        <p:txBody>
          <a:bodyPr/>
          <a:lstStyle/>
          <a:p>
            <a:r>
              <a:rPr lang="lv-LV" dirty="0" smtClean="0"/>
              <a:t>Veicinot pozitīvo uzvedību skolā, samazinās negatīvā.</a:t>
            </a:r>
            <a:endParaRPr lang="lv-LV" dirty="0"/>
          </a:p>
        </p:txBody>
      </p:sp>
      <p:sp>
        <p:nvSpPr>
          <p:cNvPr id="5" name="Footer Placeholder 4"/>
          <p:cNvSpPr>
            <a:spLocks noGrp="1"/>
          </p:cNvSpPr>
          <p:nvPr>
            <p:ph type="ftr" sz="quarter" idx="11"/>
          </p:nvPr>
        </p:nvSpPr>
        <p:spPr/>
        <p:txBody>
          <a:bodyPr/>
          <a:lstStyle/>
          <a:p>
            <a:r>
              <a:rPr lang="lv-LV" smtClean="0"/>
              <a:t>Dr. paed. Dita Nīmante</a:t>
            </a:r>
            <a:endParaRPr lang="lv-LV"/>
          </a:p>
        </p:txBody>
      </p:sp>
      <p:pic>
        <p:nvPicPr>
          <p:cNvPr id="6" name="Picture 2" descr="http://www.lip.lv/storage/images/articles/1568_l.jpg"/>
          <p:cNvPicPr>
            <a:picLocks noChangeAspect="1" noChangeArrowheads="1"/>
          </p:cNvPicPr>
          <p:nvPr/>
        </p:nvPicPr>
        <p:blipFill>
          <a:blip r:embed="rId2" cstate="print"/>
          <a:srcRect/>
          <a:stretch>
            <a:fillRect/>
          </a:stretch>
        </p:blipFill>
        <p:spPr bwMode="auto">
          <a:xfrm>
            <a:off x="2627784" y="2096716"/>
            <a:ext cx="4761283" cy="47612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Atbalsts pozitīvai uzvedībai (APU)</a:t>
            </a:r>
            <a:endParaRPr lang="lv-LV" dirty="0"/>
          </a:p>
        </p:txBody>
      </p:sp>
      <p:sp>
        <p:nvSpPr>
          <p:cNvPr id="3" name="Content Placeholder 2"/>
          <p:cNvSpPr>
            <a:spLocks noGrp="1"/>
          </p:cNvSpPr>
          <p:nvPr>
            <p:ph idx="1"/>
          </p:nvPr>
        </p:nvSpPr>
        <p:spPr/>
        <p:txBody>
          <a:bodyPr/>
          <a:lstStyle/>
          <a:p>
            <a:r>
              <a:rPr lang="lv-LV" dirty="0" smtClean="0"/>
              <a:t>Pozitīvas uzvedības veicināšna ir nozīmīgs skolas izglītības uzdevums.</a:t>
            </a:r>
            <a:endParaRPr lang="lv-LV" dirty="0"/>
          </a:p>
        </p:txBody>
      </p:sp>
      <p:sp>
        <p:nvSpPr>
          <p:cNvPr id="6" name="Footer Placeholder 5"/>
          <p:cNvSpPr>
            <a:spLocks noGrp="1"/>
          </p:cNvSpPr>
          <p:nvPr>
            <p:ph type="ftr" sz="quarter" idx="11"/>
          </p:nvPr>
        </p:nvSpPr>
        <p:spPr/>
        <p:txBody>
          <a:bodyPr/>
          <a:lstStyle/>
          <a:p>
            <a:r>
              <a:rPr lang="lv-LV" smtClean="0"/>
              <a:t>Dr. paed. Dita Nīmante</a:t>
            </a:r>
            <a:endParaRPr lang="lv-LV"/>
          </a:p>
        </p:txBody>
      </p:sp>
      <p:pic>
        <p:nvPicPr>
          <p:cNvPr id="7" name="Picture 2" descr="http://www.atbalsts.lu.lv/uploads/gallery/20140530095549534.JPG"/>
          <p:cNvPicPr>
            <a:picLocks noChangeAspect="1" noChangeArrowheads="1"/>
          </p:cNvPicPr>
          <p:nvPr/>
        </p:nvPicPr>
        <p:blipFill>
          <a:blip r:embed="rId2" cstate="print"/>
          <a:srcRect/>
          <a:stretch>
            <a:fillRect/>
          </a:stretch>
        </p:blipFill>
        <p:spPr bwMode="auto">
          <a:xfrm>
            <a:off x="1691680" y="2780928"/>
            <a:ext cx="5715000" cy="381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Pētījums</a:t>
            </a:r>
            <a:endParaRPr lang="lv-LV" dirty="0"/>
          </a:p>
        </p:txBody>
      </p:sp>
      <p:sp>
        <p:nvSpPr>
          <p:cNvPr id="3" name="Content Placeholder 2"/>
          <p:cNvSpPr>
            <a:spLocks noGrp="1"/>
          </p:cNvSpPr>
          <p:nvPr>
            <p:ph idx="1"/>
          </p:nvPr>
        </p:nvSpPr>
        <p:spPr/>
        <p:txBody>
          <a:bodyPr>
            <a:normAutofit/>
          </a:bodyPr>
          <a:lstStyle/>
          <a:p>
            <a:r>
              <a:rPr lang="lv-LV" dirty="0" smtClean="0"/>
              <a:t>Latvijā 2011.- 2012. gadā īstenotā pētījuma</a:t>
            </a:r>
            <a:r>
              <a:rPr lang="cs-CZ" dirty="0" smtClean="0"/>
              <a:t> rezultāti (</a:t>
            </a:r>
            <a:r>
              <a:rPr lang="cs-CZ" i="1" dirty="0"/>
              <a:t>Raščevska, Raževa, Martinsone, Tūbele, Vucenlazdāns, Vazne, 2012</a:t>
            </a:r>
            <a:r>
              <a:rPr lang="cs-CZ" dirty="0" smtClean="0"/>
              <a:t>)</a:t>
            </a:r>
            <a:endParaRPr lang="lv-LV" dirty="0" smtClean="0"/>
          </a:p>
          <a:p>
            <a:r>
              <a:rPr lang="cs-CZ" dirty="0" smtClean="0"/>
              <a:t>Pētījums </a:t>
            </a:r>
            <a:r>
              <a:rPr lang="cs-CZ" dirty="0"/>
              <a:t>apstiprināja jau zināmo sakarību, </a:t>
            </a:r>
            <a:r>
              <a:rPr lang="cs-CZ" b="1" dirty="0"/>
              <a:t>ka skolēniem ar uzvedības un emocionālām problēmām ir zemāki mācību sasniegumi</a:t>
            </a:r>
            <a:r>
              <a:rPr lang="cs-CZ" dirty="0"/>
              <a:t>. </a:t>
            </a:r>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p:txBody>
          <a:bodyPr>
            <a:normAutofit/>
          </a:bodyPr>
          <a:lstStyle/>
          <a:p>
            <a:pPr>
              <a:buNone/>
            </a:pPr>
            <a:r>
              <a:rPr lang="lv-LV" dirty="0" smtClean="0"/>
              <a:t>Programma: </a:t>
            </a:r>
          </a:p>
          <a:p>
            <a:pPr>
              <a:buNone/>
            </a:pPr>
            <a:r>
              <a:rPr lang="lv-LV" dirty="0" smtClean="0"/>
              <a:t>“</a:t>
            </a:r>
            <a:r>
              <a:rPr lang="lv-LV" b="1" dirty="0" smtClean="0"/>
              <a:t>Atbalsts pozitīvai uzvedībai</a:t>
            </a:r>
            <a:r>
              <a:rPr lang="lv-LV" dirty="0" smtClean="0"/>
              <a:t>” (APU) – iesaistās un īsteno visa skola visās skolas vidēs (klase, gaitenis, ēdnīca, utt) un katrā klasē, katrā stundā.</a:t>
            </a:r>
          </a:p>
          <a:p>
            <a:pPr>
              <a:buNone/>
            </a:pPr>
            <a:r>
              <a:rPr lang="lv-LV" dirty="0" smtClean="0"/>
              <a:t>Programma: </a:t>
            </a:r>
          </a:p>
          <a:p>
            <a:pPr>
              <a:buNone/>
            </a:pPr>
            <a:r>
              <a:rPr lang="lv-LV" dirty="0" smtClean="0"/>
              <a:t>“</a:t>
            </a:r>
            <a:r>
              <a:rPr lang="lv-LV" b="1" dirty="0" smtClean="0"/>
              <a:t>Sociāli emocionālā audzināšana</a:t>
            </a:r>
            <a:r>
              <a:rPr lang="lv-LV" dirty="0" smtClean="0"/>
              <a:t>” (SEA)  - īsteno klases audzinātāji.</a:t>
            </a:r>
          </a:p>
          <a:p>
            <a:pPr>
              <a:buNone/>
            </a:pPr>
            <a:endParaRPr lang="lv-LV" dirty="0" smtClean="0"/>
          </a:p>
          <a:p>
            <a:pPr>
              <a:buNone/>
            </a:pPr>
            <a:endParaRPr lang="lv-LV" dirty="0" smtClean="0"/>
          </a:p>
          <a:p>
            <a:pPr>
              <a:buNone/>
            </a:pPr>
            <a:endParaRPr lang="lv-LV" dirty="0" smtClean="0"/>
          </a:p>
        </p:txBody>
      </p:sp>
      <p:pic>
        <p:nvPicPr>
          <p:cNvPr id="55298" name="Picture 2" descr="http://www.lu.lv/fileadmin/user_upload/lu_portal/zinas/Atbalsts_LOGO.jpg"/>
          <p:cNvPicPr>
            <a:picLocks noChangeAspect="1" noChangeArrowheads="1"/>
          </p:cNvPicPr>
          <p:nvPr/>
        </p:nvPicPr>
        <p:blipFill>
          <a:blip r:embed="rId2" cstate="print"/>
          <a:srcRect/>
          <a:stretch>
            <a:fillRect/>
          </a:stretch>
        </p:blipFill>
        <p:spPr bwMode="auto">
          <a:xfrm>
            <a:off x="3347864" y="260648"/>
            <a:ext cx="3057525" cy="1400175"/>
          </a:xfrm>
          <a:prstGeom prst="rect">
            <a:avLst/>
          </a:prstGeom>
          <a:noFill/>
        </p:spPr>
      </p:pic>
      <p:sp>
        <p:nvSpPr>
          <p:cNvPr id="5" name="Footer Placeholder 4"/>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SEA + APU</a:t>
            </a:r>
            <a:endParaRPr lang="lv-LV" dirty="0"/>
          </a:p>
        </p:txBody>
      </p:sp>
      <p:sp>
        <p:nvSpPr>
          <p:cNvPr id="3" name="Content Placeholder 2"/>
          <p:cNvSpPr>
            <a:spLocks noGrp="1"/>
          </p:cNvSpPr>
          <p:nvPr>
            <p:ph idx="1"/>
          </p:nvPr>
        </p:nvSpPr>
        <p:spPr/>
        <p:txBody>
          <a:bodyPr>
            <a:normAutofit fontScale="85000" lnSpcReduction="10000"/>
          </a:bodyPr>
          <a:lstStyle/>
          <a:p>
            <a:pPr>
              <a:buNone/>
            </a:pPr>
            <a:r>
              <a:rPr lang="lv-LV" b="1" dirty="0" smtClean="0"/>
              <a:t>SEA (sociāli emocionālā audzināšana) </a:t>
            </a:r>
            <a:r>
              <a:rPr lang="lv-LV" dirty="0" smtClean="0"/>
              <a:t>– pamato, māca, attīsta skolēnu sociāli emocionālo inteliģenci!</a:t>
            </a:r>
          </a:p>
          <a:p>
            <a:pPr>
              <a:buNone/>
            </a:pPr>
            <a:r>
              <a:rPr lang="lv-LV" dirty="0" smtClean="0"/>
              <a:t>SEA – programmas saturs balstās izpratnē par emocionālās inteliģences attīstības pedagoģiskām iespējām. </a:t>
            </a:r>
          </a:p>
          <a:p>
            <a:pPr>
              <a:buNone/>
            </a:pPr>
            <a:endParaRPr lang="lv-LV" dirty="0"/>
          </a:p>
          <a:p>
            <a:pPr>
              <a:buNone/>
            </a:pPr>
            <a:r>
              <a:rPr lang="lv-LV" b="1" dirty="0" smtClean="0"/>
              <a:t>APU  (atbalsts pozitīvai uzvedībai) </a:t>
            </a:r>
            <a:r>
              <a:rPr lang="lv-LV" dirty="0" smtClean="0"/>
              <a:t>– modelē praksē un atbalsta pozitīvu, sociāli pieņemamu uzvedību!</a:t>
            </a:r>
          </a:p>
          <a:p>
            <a:pPr>
              <a:buNone/>
            </a:pPr>
            <a:r>
              <a:rPr lang="lv-LV" dirty="0" smtClean="0"/>
              <a:t>APU - audzinošā darbība ikvienā skolas dzīves aspektā, atbalsta skolēnu morālo uzvedību atbilstoši izvirzītajām vērtībām (cieņa, atbildība, drošība). </a:t>
            </a:r>
            <a:endParaRPr lang="lv-LV" dirty="0"/>
          </a:p>
        </p:txBody>
      </p:sp>
      <p:sp>
        <p:nvSpPr>
          <p:cNvPr id="4" name="Footer Placeholder 3"/>
          <p:cNvSpPr>
            <a:spLocks noGrp="1"/>
          </p:cNvSpPr>
          <p:nvPr>
            <p:ph type="ftr" sz="quarter" idx="11"/>
          </p:nvPr>
        </p:nvSpPr>
        <p:spPr/>
        <p:txBody>
          <a:bodyPr/>
          <a:lstStyle/>
          <a:p>
            <a:r>
              <a:rPr lang="lv-LV" smtClean="0"/>
              <a:t>Dr. paed. Dita Nīmante</a:t>
            </a:r>
            <a:endParaRPr lang="lv-LV"/>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2086</Words>
  <Application>Microsoft Office PowerPoint</Application>
  <PresentationFormat>On-screen Show (4:3)</PresentationFormat>
  <Paragraphs>231</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Ieskats APU  ( Atbalsts pozitīvai uzvedībai) – sistēmiska prevencijas un intervences programma vardarbības mazināšanai</vt:lpstr>
      <vt:lpstr>Mērķis</vt:lpstr>
      <vt:lpstr>Slide 3</vt:lpstr>
      <vt:lpstr>Izstrādāta 2012. gadā LU, aprobēta 39 Latvijas skolās 2012. – 2014.g.</vt:lpstr>
      <vt:lpstr>Atbalsts pozitīvai uzvedībai (APU)</vt:lpstr>
      <vt:lpstr>Atbalsts pozitīvai uzvedībai (APU)</vt:lpstr>
      <vt:lpstr>Pētījums</vt:lpstr>
      <vt:lpstr>Slide 8</vt:lpstr>
      <vt:lpstr>SEA + APU</vt:lpstr>
      <vt:lpstr>APU  .....</vt:lpstr>
      <vt:lpstr>Uzvedības problēmas riski</vt:lpstr>
      <vt:lpstr>APU – preventīvā darbība</vt:lpstr>
      <vt:lpstr>Vecāku, skolotāju un skolēnu konference par APU Gulbenes 2. vsk.</vt:lpstr>
      <vt:lpstr>APU Ozolnieku vidusskolā</vt:lpstr>
      <vt:lpstr>APU pamatvērtības</vt:lpstr>
      <vt:lpstr>Cieņa  (piemērs no Saldus pamatskolas)</vt:lpstr>
      <vt:lpstr>Ceļā uz klases apbalvojumu....</vt:lpstr>
      <vt:lpstr>APU reaktīvā darbība</vt:lpstr>
      <vt:lpstr>Pārkāpumu atpazīšana (APU) </vt:lpstr>
      <vt:lpstr>Slide 20</vt:lpstr>
      <vt:lpstr>APU korektīvā darbība</vt:lpstr>
      <vt:lpstr>APU ieviešanas izaicinājumi saistībā ar vardarbību</vt:lpstr>
      <vt:lpstr>Pirmais izaicinājums – atpazīt!</vt:lpstr>
      <vt:lpstr>Otrais izaicinājums – iesaistīties!</vt:lpstr>
      <vt:lpstr>Slide 25</vt:lpstr>
      <vt:lpstr>Trešais izaicinājums – risināt!</vt:lpstr>
      <vt:lpstr>Ceturtais izaicinājums – piefiksēt!</vt:lpstr>
      <vt:lpstr>APU seku sistēma</vt:lpstr>
      <vt:lpstr>Katra skola nosaka rīcību vardarbības gadījumā</vt:lpstr>
      <vt:lpstr>Ministru kabineta noteikumi Nr.1338</vt:lpstr>
      <vt:lpstr>Būtiski!</vt:lpstr>
      <vt:lpstr>Kādas izmaiņas normatīvajos dokumentos palīdzētu...</vt:lpstr>
      <vt:lpstr>Noslēgumā..</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Vardarbība – ko var darīt APU, SEA?</dc:title>
  <dc:creator>Projekts-2</dc:creator>
  <cp:lastModifiedBy>Projekts-2</cp:lastModifiedBy>
  <cp:revision>49</cp:revision>
  <dcterms:created xsi:type="dcterms:W3CDTF">2015-10-15T10:00:59Z</dcterms:created>
  <dcterms:modified xsi:type="dcterms:W3CDTF">2016-04-29T05:33:12Z</dcterms:modified>
</cp:coreProperties>
</file>