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4" r:id="rId3"/>
    <p:sldId id="375" r:id="rId4"/>
    <p:sldId id="394" r:id="rId5"/>
    <p:sldId id="384" r:id="rId6"/>
    <p:sldId id="385" r:id="rId7"/>
    <p:sldId id="386" r:id="rId8"/>
    <p:sldId id="390" r:id="rId9"/>
    <p:sldId id="393" r:id="rId10"/>
    <p:sldId id="391" r:id="rId11"/>
    <p:sldId id="387" r:id="rId12"/>
    <p:sldId id="388" r:id="rId13"/>
    <p:sldId id="389" r:id="rId14"/>
    <p:sldId id="349" r:id="rId15"/>
    <p:sldId id="357" r:id="rId16"/>
    <p:sldId id="382" r:id="rId17"/>
    <p:sldId id="373" r:id="rId18"/>
    <p:sldId id="264" r:id="rId19"/>
  </p:sldIdLst>
  <p:sldSz cx="9144000" cy="6858000" type="screen4x3"/>
  <p:notesSz cx="6858000" cy="9947275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610A05D-40F1-4F24-8AC2-2CD6C3965490}" type="datetimeFigureOut">
              <a:rPr lang="lv-LV"/>
              <a:pPr>
                <a:defRPr/>
              </a:pPr>
              <a:t>29.04.2016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520CFF-D114-4DA4-AB2F-F8FC2A39CC0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100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2F5F564-9E59-4955-B09E-6755B0041350}" type="datetimeFigureOut">
              <a:rPr lang="lv-LV" altLang="lv-LV"/>
              <a:pPr>
                <a:defRPr/>
              </a:pPr>
              <a:t>29.04.2016</a:t>
            </a:fld>
            <a:endParaRPr lang="lv-LV" alt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D477270-7BE6-436B-8BEF-C408A5A9A90C}" type="slidenum">
              <a:rPr lang="lv-LV" altLang="lv-LV"/>
              <a:pPr>
                <a:defRPr/>
              </a:pPr>
              <a:t>‹#›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5161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3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1B59-B387-4010-A9C4-7B28B0981CEA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E031-1451-436D-AF92-F9464CBDA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3175F3B2-1AC2-40E8-AFC4-6F1ECD60BAAA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1086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5C980ED-7B7A-41DD-A5D2-97A3DC9DBFEF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0344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6FED0BB-E1EC-4BC3-A5F9-73AF15B93CE7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3612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BB750C6-00A3-49F7-A8AD-71CC836E537D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9427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FE4D8A6-512C-4EB4-B5C3-FCF89D8A1F7C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9644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80BD5E4-9B7A-498C-B54B-B86BA641F674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9892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9BCBC34-1CB0-4DD5-A540-42586F81098D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4750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73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FAFFED-E95D-4037-8E13-5D0D0326302A}" type="datetime1">
              <a:rPr lang="en-US" altLang="lv-LV"/>
              <a:pPr>
                <a:defRPr/>
              </a:pPr>
              <a:t>4/29/2016</a:t>
            </a:fld>
            <a:endParaRPr lang="en-US" alt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12221D-F2C4-4997-BAA8-FB17CFE4410E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708275"/>
            <a:ext cx="7772400" cy="1757363"/>
          </a:xfrm>
        </p:spPr>
        <p:txBody>
          <a:bodyPr>
            <a:normAutofit fontScale="90000"/>
          </a:bodyPr>
          <a:lstStyle/>
          <a:p>
            <a:r>
              <a:rPr lang="lv-LV" sz="2900" dirty="0">
                <a:ea typeface="MS PGothic" pitchFamily="34" charset="-128"/>
              </a:rPr>
              <a:t/>
            </a:r>
            <a:br>
              <a:rPr lang="lv-LV" sz="2900" dirty="0">
                <a:ea typeface="MS PGothic" pitchFamily="34" charset="-128"/>
              </a:rPr>
            </a:br>
            <a:r>
              <a:rPr lang="lv-LV" sz="2900" dirty="0" smtClean="0">
                <a:solidFill>
                  <a:srgbClr val="009900"/>
                </a:solidFill>
                <a:ea typeface="MS PGothic" pitchFamily="34" charset="-128"/>
              </a:rPr>
              <a:t>Cilvēks kā vērtība: veselības un drošības jautājumi mācību saturā un to īstenošanas iespējas</a:t>
            </a:r>
            <a:r>
              <a:rPr lang="lv-LV" sz="2800" dirty="0" smtClean="0"/>
              <a:t/>
            </a:r>
            <a:br>
              <a:rPr lang="lv-LV" sz="2800" dirty="0" smtClean="0"/>
            </a:br>
            <a:endParaRPr lang="lv-LV" altLang="lv-LV" sz="2900" dirty="0" smtClean="0">
              <a:ea typeface="MS PGothic" pitchFamily="34" charset="-128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lv-LV" b="1" dirty="0" smtClean="0">
                <a:ea typeface="MS PGothic" pitchFamily="34" charset="-128"/>
              </a:rPr>
              <a:t>Ineta Upeniece, Vispārējās izglītības satura nodrošinājuma nodaļas vadītāja</a:t>
            </a:r>
          </a:p>
          <a:p>
            <a:endParaRPr lang="lv-LV" altLang="lv-LV" b="1" dirty="0" smtClean="0">
              <a:ea typeface="MS PGothic" pitchFamily="34" charset="-128"/>
            </a:endParaRP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 dirty="0" smtClean="0">
                <a:ea typeface="MS PGothic" pitchFamily="34" charset="-128"/>
              </a:rPr>
              <a:t>2016.gada 29.aprīlis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>
                <a:solidFill>
                  <a:srgbClr val="009900"/>
                </a:solidFill>
                <a:latin typeface="Calibri" panose="020F0502020204030204" pitchFamily="34" charset="0"/>
              </a:rPr>
              <a:t>Mācīšanās. Drošība un </a:t>
            </a:r>
            <a:br>
              <a:rPr lang="lv-LV" sz="3600" dirty="0">
                <a:solidFill>
                  <a:srgbClr val="009900"/>
                </a:solidFill>
                <a:latin typeface="Calibri" panose="020F0502020204030204" pitchFamily="34" charset="0"/>
              </a:rPr>
            </a:br>
            <a:r>
              <a:rPr lang="lv-LV" sz="3600" dirty="0">
                <a:solidFill>
                  <a:srgbClr val="009900"/>
                </a:solidFill>
                <a:latin typeface="Calibri" panose="020F0502020204030204" pitchFamily="34" charset="0"/>
              </a:rPr>
              <a:t>veselība…</a:t>
            </a:r>
            <a:endParaRPr lang="lv-LV" sz="3600" dirty="0">
              <a:solidFill>
                <a:srgbClr val="009900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146997" y="2386940"/>
            <a:ext cx="4539803" cy="3739233"/>
          </a:xfrm>
        </p:spPr>
        <p:txBody>
          <a:bodyPr>
            <a:normAutofit lnSpcReduction="10000"/>
          </a:bodyPr>
          <a:lstStyle/>
          <a:p>
            <a:endParaRPr lang="lv-LV" altLang="lv-LV" dirty="0" smtClean="0">
              <a:solidFill>
                <a:schemeClr val="hlink"/>
              </a:solidFill>
            </a:endParaRPr>
          </a:p>
          <a:p>
            <a:endParaRPr lang="lv-LV" altLang="lv-LV" dirty="0">
              <a:solidFill>
                <a:schemeClr val="hlink"/>
              </a:solidFill>
            </a:endParaRPr>
          </a:p>
          <a:p>
            <a:endParaRPr lang="lv-LV" altLang="lv-LV" dirty="0" smtClean="0">
              <a:solidFill>
                <a:schemeClr val="hlink"/>
              </a:solidFill>
            </a:endParaRPr>
          </a:p>
          <a:p>
            <a:endParaRPr lang="lv-LV" altLang="lv-LV" dirty="0">
              <a:solidFill>
                <a:schemeClr val="hlink"/>
              </a:solidFill>
            </a:endParaRPr>
          </a:p>
          <a:p>
            <a:endParaRPr lang="lv-LV" altLang="lv-LV" dirty="0" smtClean="0">
              <a:solidFill>
                <a:schemeClr val="hlink"/>
              </a:solidFill>
            </a:endParaRPr>
          </a:p>
          <a:p>
            <a:endParaRPr lang="lv-LV" altLang="lv-LV" dirty="0">
              <a:solidFill>
                <a:schemeClr val="hlink"/>
              </a:solidFill>
            </a:endParaRPr>
          </a:p>
          <a:p>
            <a:endParaRPr lang="lv-LV" altLang="lv-LV" dirty="0" smtClean="0">
              <a:solidFill>
                <a:srgbClr val="7030A0"/>
              </a:solidFill>
            </a:endParaRPr>
          </a:p>
          <a:p>
            <a:r>
              <a:rPr lang="lv-LV" altLang="lv-LV" dirty="0" smtClean="0">
                <a:solidFill>
                  <a:srgbClr val="7030A0"/>
                </a:solidFill>
              </a:rPr>
              <a:t>Visbiežāk </a:t>
            </a:r>
            <a:r>
              <a:rPr lang="lv-LV" altLang="lv-LV" dirty="0">
                <a:solidFill>
                  <a:srgbClr val="7030A0"/>
                </a:solidFill>
              </a:rPr>
              <a:t>- jokojoties vai </a:t>
            </a:r>
            <a:r>
              <a:rPr lang="lv-LV" altLang="lv-LV" dirty="0" smtClean="0">
                <a:solidFill>
                  <a:srgbClr val="7030A0"/>
                </a:solidFill>
              </a:rPr>
              <a:t>arī aizstāvot </a:t>
            </a:r>
            <a:r>
              <a:rPr lang="lv-LV" altLang="lv-LV" dirty="0">
                <a:solidFill>
                  <a:srgbClr val="7030A0"/>
                </a:solidFill>
              </a:rPr>
              <a:t>sevi </a:t>
            </a:r>
          </a:p>
          <a:p>
            <a:pPr marL="0" indent="0">
              <a:buNone/>
            </a:pPr>
            <a:endParaRPr lang="lv-LV" altLang="lv-LV" sz="1800" dirty="0" smtClean="0"/>
          </a:p>
          <a:p>
            <a:pPr marL="0" indent="0">
              <a:buNone/>
            </a:pPr>
            <a:r>
              <a:rPr lang="lv-LV" altLang="lv-LV" sz="1800" dirty="0" smtClean="0"/>
              <a:t>VBTAI aptauja 2008., 697 </a:t>
            </a:r>
            <a:r>
              <a:rPr lang="lv-LV" altLang="lv-LV" sz="1800" dirty="0"/>
              <a:t>skolotāji </a:t>
            </a:r>
          </a:p>
          <a:p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6"/>
          </p:nvPr>
        </p:nvSpPr>
        <p:spPr>
          <a:xfrm>
            <a:off x="141668" y="1596981"/>
            <a:ext cx="3876540" cy="79062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/>
              <a:t>Skolotāja apmierinātība ar darbu</a:t>
            </a:r>
            <a:endParaRPr lang="lv-LV" dirty="0"/>
          </a:p>
        </p:txBody>
      </p:sp>
      <p:sp>
        <p:nvSpPr>
          <p:cNvPr id="6" name="Teksta vietturis 5"/>
          <p:cNvSpPr>
            <a:spLocks noGrp="1"/>
          </p:cNvSpPr>
          <p:nvPr>
            <p:ph type="body" sz="quarter" idx="17"/>
          </p:nvPr>
        </p:nvSpPr>
        <p:spPr>
          <a:xfrm>
            <a:off x="4700789" y="1596981"/>
            <a:ext cx="3986011" cy="789959"/>
          </a:xfrm>
        </p:spPr>
        <p:txBody>
          <a:bodyPr>
            <a:normAutofit/>
          </a:bodyPr>
          <a:lstStyle/>
          <a:p>
            <a:pPr algn="ctr"/>
            <a:r>
              <a:rPr lang="lv-LV" altLang="lv-LV" dirty="0"/>
              <a:t>Vai skolotāji ir izsmējuši skolēnus?</a:t>
            </a:r>
            <a:endParaRPr lang="lv-LV" dirty="0"/>
          </a:p>
        </p:txBody>
      </p:sp>
      <p:sp>
        <p:nvSpPr>
          <p:cNvPr id="7" name="Teksta vietturis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LU PPMF, 9.11.2015.</a:t>
            </a:r>
          </a:p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BB750C6-00A3-49F7-A8AD-71CC836E537D}" type="slidenum">
              <a:rPr lang="en-US" altLang="lv-LV" smtClean="0"/>
              <a:pPr>
                <a:defRPr/>
              </a:pPr>
              <a:t>10</a:t>
            </a:fld>
            <a:endParaRPr lang="en-US" altLang="lv-LV" dirty="0"/>
          </a:p>
        </p:txBody>
      </p:sp>
      <p:sp>
        <p:nvSpPr>
          <p:cNvPr id="10" name="Satura vietturis 2"/>
          <p:cNvSpPr>
            <a:spLocks noGrp="1"/>
          </p:cNvSpPr>
          <p:nvPr>
            <p:ph sz="half" idx="1"/>
          </p:nvPr>
        </p:nvSpPr>
        <p:spPr>
          <a:xfrm>
            <a:off x="231820" y="2386940"/>
            <a:ext cx="3683357" cy="4242460"/>
          </a:xfrm>
        </p:spPr>
        <p:txBody>
          <a:bodyPr>
            <a:normAutofit/>
          </a:bodyPr>
          <a:lstStyle/>
          <a:p>
            <a:r>
              <a:rPr lang="lv-LV" dirty="0" smtClean="0"/>
              <a:t>91% ir </a:t>
            </a:r>
            <a:r>
              <a:rPr lang="lv-LV" dirty="0"/>
              <a:t>apmierināti ar savu </a:t>
            </a:r>
            <a:r>
              <a:rPr lang="lv-LV" dirty="0" smtClean="0"/>
              <a:t>darbu</a:t>
            </a:r>
          </a:p>
          <a:p>
            <a:r>
              <a:rPr lang="lv-LV" dirty="0" smtClean="0"/>
              <a:t>86</a:t>
            </a:r>
            <a:r>
              <a:rPr lang="lv-LV" dirty="0"/>
              <a:t>% ieteiktu savu skolu citiem kā savu </a:t>
            </a:r>
            <a:r>
              <a:rPr lang="lv-LV" dirty="0" smtClean="0"/>
              <a:t>darbavietu</a:t>
            </a:r>
          </a:p>
          <a:p>
            <a:r>
              <a:rPr lang="lv-LV" dirty="0" smtClean="0"/>
              <a:t>70</a:t>
            </a:r>
            <a:r>
              <a:rPr lang="lv-LV" dirty="0"/>
              <a:t>% </a:t>
            </a:r>
            <a:r>
              <a:rPr lang="lv-LV" dirty="0" smtClean="0"/>
              <a:t>atzina, ka skolotāja </a:t>
            </a:r>
            <a:r>
              <a:rPr lang="lv-LV" dirty="0"/>
              <a:t>profesijas priekšrocības nepārprotami atsver </a:t>
            </a:r>
            <a:r>
              <a:rPr lang="lv-LV" dirty="0" smtClean="0"/>
              <a:t>trūkumus.</a:t>
            </a:r>
            <a:endParaRPr lang="lv-LV" dirty="0"/>
          </a:p>
          <a:p>
            <a:pPr marL="0" indent="0">
              <a:buNone/>
            </a:pPr>
            <a:r>
              <a:rPr lang="lv-LV" sz="1800" dirty="0" smtClean="0"/>
              <a:t>TALIS 2013., 2291 5</a:t>
            </a:r>
            <a:r>
              <a:rPr lang="lv-LV" sz="1800" dirty="0"/>
              <a:t>.-</a:t>
            </a:r>
            <a:r>
              <a:rPr lang="lv-LV" sz="1800" dirty="0" smtClean="0"/>
              <a:t>9.klašu </a:t>
            </a:r>
            <a:r>
              <a:rPr lang="lv-LV" sz="1800" dirty="0"/>
              <a:t>skolotāji </a:t>
            </a:r>
            <a:endParaRPr lang="lv-LV" altLang="lv-LV" sz="1800" dirty="0" smtClean="0">
              <a:solidFill>
                <a:schemeClr val="hlink"/>
              </a:solidFill>
            </a:endParaRPr>
          </a:p>
          <a:p>
            <a:endParaRPr lang="lv-LV" altLang="lv-LV" sz="1800" dirty="0">
              <a:solidFill>
                <a:schemeClr val="hlink"/>
              </a:solidFill>
            </a:endParaRPr>
          </a:p>
          <a:p>
            <a:endParaRPr lang="lv-LV" altLang="lv-LV" sz="1800" dirty="0" smtClean="0">
              <a:solidFill>
                <a:schemeClr val="hlink"/>
              </a:solidFill>
            </a:endParaRPr>
          </a:p>
          <a:p>
            <a:endParaRPr lang="lv-LV" dirty="0"/>
          </a:p>
        </p:txBody>
      </p:sp>
      <p:graphicFrame>
        <p:nvGraphicFramePr>
          <p:cNvPr id="12" name="Objekts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43686"/>
              </p:ext>
            </p:extLst>
          </p:nvPr>
        </p:nvGraphicFramePr>
        <p:xfrm>
          <a:off x="3444875" y="1829751"/>
          <a:ext cx="5699125" cy="357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iagramma" r:id="rId3" imgW="8048807" imgH="4038495" progId="MSGraph.Chart.8">
                  <p:embed followColorScheme="full"/>
                </p:oleObj>
              </mc:Choice>
              <mc:Fallback>
                <p:oleObj name="Diagramma" r:id="rId3" imgW="8048807" imgH="403849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1829751"/>
                        <a:ext cx="5699125" cy="3576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lv-LV" sz="2000" dirty="0" err="1" smtClean="0"/>
              <a:t>www.visc.gov.lv</a:t>
            </a:r>
            <a:endParaRPr lang="lv-LV" sz="200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11</a:t>
            </a:fld>
            <a:endParaRPr lang="en-US" altLang="lv-LV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11" y="277091"/>
            <a:ext cx="6667289" cy="50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/>
          <a:stretch/>
        </p:blipFill>
        <p:spPr bwMode="auto">
          <a:xfrm>
            <a:off x="0" y="4363800"/>
            <a:ext cx="3726872" cy="244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lv-LV" sz="2000" dirty="0" err="1" smtClean="0"/>
              <a:t>www.visc.gov.lv</a:t>
            </a:r>
            <a:endParaRPr lang="lv-LV" sz="200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80BD5E4-9B7A-498C-B54B-B86BA641F674}" type="slidenum">
              <a:rPr lang="en-US" altLang="lv-LV" smtClean="0"/>
              <a:pPr>
                <a:defRPr/>
              </a:pPr>
              <a:t>12</a:t>
            </a:fld>
            <a:endParaRPr lang="en-US" altLang="lv-LV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3360161"/>
            <a:ext cx="5251654" cy="343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61" y="14288"/>
            <a:ext cx="5849604" cy="33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ksta vietturis 7"/>
          <p:cNvSpPr>
            <a:spLocks noGrp="1"/>
          </p:cNvSpPr>
          <p:nvPr>
            <p:ph type="body" sz="quarter" idx="12"/>
          </p:nvPr>
        </p:nvSpPr>
        <p:spPr>
          <a:xfrm>
            <a:off x="4876800" y="5874327"/>
            <a:ext cx="3657600" cy="755073"/>
          </a:xfrm>
        </p:spPr>
        <p:txBody>
          <a:bodyPr>
            <a:noAutofit/>
          </a:bodyPr>
          <a:lstStyle/>
          <a:p>
            <a:r>
              <a:rPr lang="lv-LV" sz="2000" dirty="0" err="1" smtClean="0"/>
              <a:t>www.visc.gov.lv</a:t>
            </a:r>
            <a:r>
              <a:rPr lang="lv-LV" sz="2000" dirty="0" smtClean="0"/>
              <a:t>,  </a:t>
            </a:r>
            <a:r>
              <a:rPr lang="lv-LV" sz="2000" dirty="0" err="1" smtClean="0"/>
              <a:t>www.vdi.gov.lv</a:t>
            </a:r>
            <a:r>
              <a:rPr lang="lv-LV" sz="2000" dirty="0" smtClean="0"/>
              <a:t>  </a:t>
            </a:r>
            <a:endParaRPr lang="lv-LV" sz="200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13</a:t>
            </a:fld>
            <a:endParaRPr lang="en-US" altLang="lv-LV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58" y="111352"/>
            <a:ext cx="2765990" cy="39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48" y="111352"/>
            <a:ext cx="3578752" cy="497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3" y="3422072"/>
            <a:ext cx="2502210" cy="333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4163507"/>
            <a:ext cx="2085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1" y="1752600"/>
            <a:ext cx="7088819" cy="437357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dirty="0" smtClean="0">
                <a:ea typeface="MS PGothic" pitchFamily="34" charset="-128"/>
              </a:rPr>
              <a:t>«</a:t>
            </a:r>
            <a:r>
              <a:rPr lang="lv-LV" dirty="0" smtClean="0"/>
              <a:t>Izglītojamo </a:t>
            </a:r>
            <a:r>
              <a:rPr lang="lv-LV" dirty="0"/>
              <a:t>audzināšanas vadlīnijas un kārtība, kādā izvērtējama informācijas, mācību līdzekļu un materiālu, kā arī mācību un audzināšanas metožu atbilstība izglītojamā tikumiskās attīstības nodrošināšanai»</a:t>
            </a:r>
            <a:br>
              <a:rPr lang="lv-LV" dirty="0"/>
            </a:b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vērtību </a:t>
            </a:r>
            <a:r>
              <a:rPr lang="lv-LV" dirty="0"/>
              <a:t>dimensijas </a:t>
            </a:r>
            <a:r>
              <a:rPr lang="lv-LV" dirty="0" smtClean="0"/>
              <a:t>stiprināšana,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kritiskās domāšanas, morālās spriestspējas un bērna rīcībspējas kopumā aktualizēšana</a:t>
            </a:r>
            <a:r>
              <a:rPr lang="lv-LV" dirty="0" smtClean="0"/>
              <a:t>,</a:t>
            </a:r>
          </a:p>
          <a:p>
            <a:r>
              <a:rPr lang="lv-LV" dirty="0" smtClean="0"/>
              <a:t> </a:t>
            </a: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kompetenču pieeja mācību </a:t>
            </a:r>
            <a:r>
              <a:rPr lang="lv-LV" dirty="0"/>
              <a:t>un audzināšanas </a:t>
            </a:r>
            <a:r>
              <a:rPr lang="lv-LV" dirty="0" smtClean="0"/>
              <a:t>darbam </a:t>
            </a:r>
            <a:r>
              <a:rPr lang="lv-LV" dirty="0"/>
              <a:t>veselumā</a:t>
            </a:r>
            <a:r>
              <a:rPr lang="lv-LV" dirty="0" smtClean="0"/>
              <a:t>,</a:t>
            </a:r>
          </a:p>
          <a:p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praktiska </a:t>
            </a:r>
            <a:r>
              <a:rPr lang="lv-LV" dirty="0"/>
              <a:t>lietderība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977284"/>
          </a:xfrm>
        </p:spPr>
        <p:txBody>
          <a:bodyPr>
            <a:noAutofit/>
          </a:bodyPr>
          <a:lstStyle/>
          <a:p>
            <a:r>
              <a:rPr lang="lv-LV" altLang="lv-LV" sz="3200" dirty="0">
                <a:solidFill>
                  <a:srgbClr val="009900"/>
                </a:solidFill>
                <a:ea typeface="MS PGothic" pitchFamily="34" charset="-128"/>
              </a:rPr>
              <a:t>Audzināšanas vadlīniju </a:t>
            </a:r>
            <a:r>
              <a:rPr lang="lv-LV" altLang="lv-LV" sz="3200" dirty="0" smtClean="0">
                <a:solidFill>
                  <a:srgbClr val="009900"/>
                </a:solidFill>
                <a:ea typeface="MS PGothic" pitchFamily="34" charset="-128"/>
              </a:rPr>
              <a:t>projekts</a:t>
            </a:r>
            <a:endParaRPr lang="lv-LV" sz="3200" dirty="0">
              <a:solidFill>
                <a:srgbClr val="009900"/>
              </a:solidFill>
              <a:ea typeface="MS PGothic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14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6328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pPr algn="ctr"/>
            <a:r>
              <a:rPr lang="lv-LV" altLang="lv-LV" sz="2200" dirty="0" smtClean="0">
                <a:solidFill>
                  <a:srgbClr val="009900"/>
                </a:solidFill>
                <a:ea typeface="MS PGothic" pitchFamily="34" charset="-128"/>
              </a:rPr>
              <a:t>Vadlīniju projekta saturiskais koncepts. Vērtības. Mērķis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819922" y="1531917"/>
            <a:ext cx="6866878" cy="4916383"/>
          </a:xfrm>
        </p:spPr>
        <p:txBody>
          <a:bodyPr>
            <a:normAutofit/>
          </a:bodyPr>
          <a:lstStyle/>
          <a:p>
            <a:r>
              <a:rPr lang="lv-LV" dirty="0" smtClean="0"/>
              <a:t>Izglītības </a:t>
            </a:r>
            <a:r>
              <a:rPr lang="lv-LV" dirty="0"/>
              <a:t>procesā tiek veicināta izglītojamā izpratnes un vērtējošas attieksmes veidošanās un rīcība, kas apliecina tādas vērtības kā </a:t>
            </a:r>
            <a:r>
              <a:rPr lang="lv-LV" dirty="0" smtClean="0"/>
              <a:t>dzīvība</a:t>
            </a:r>
            <a:r>
              <a:rPr lang="lv-LV" dirty="0"/>
              <a:t>, </a:t>
            </a:r>
            <a:r>
              <a:rPr lang="lv-LV" dirty="0" smtClean="0"/>
              <a:t>ģimene</a:t>
            </a:r>
            <a:r>
              <a:rPr lang="lv-LV" dirty="0"/>
              <a:t>, </a:t>
            </a:r>
            <a:r>
              <a:rPr lang="lv-LV" dirty="0" smtClean="0"/>
              <a:t>brīvība</a:t>
            </a:r>
            <a:r>
              <a:rPr lang="lv-LV" dirty="0"/>
              <a:t>, </a:t>
            </a:r>
            <a:r>
              <a:rPr lang="lv-LV" dirty="0" smtClean="0"/>
              <a:t>darbs, daba,  kultūra</a:t>
            </a:r>
            <a:r>
              <a:rPr lang="lv-LV" dirty="0"/>
              <a:t>, </a:t>
            </a:r>
            <a:r>
              <a:rPr lang="lv-LV" dirty="0" smtClean="0"/>
              <a:t>Latvijas valsts.</a:t>
            </a:r>
            <a:r>
              <a:rPr lang="lv-LV" dirty="0"/>
              <a:t>  </a:t>
            </a:r>
            <a:endParaRPr lang="lv-LV" dirty="0" smtClean="0"/>
          </a:p>
          <a:p>
            <a:r>
              <a:rPr lang="lv-LV" dirty="0"/>
              <a:t> </a:t>
            </a:r>
          </a:p>
          <a:p>
            <a:pPr lvl="0"/>
            <a:r>
              <a:rPr lang="lv-LV" dirty="0"/>
              <a:t>N</a:t>
            </a:r>
            <a:r>
              <a:rPr lang="lv-LV" dirty="0" smtClean="0"/>
              <a:t>odrošināt </a:t>
            </a:r>
            <a:r>
              <a:rPr lang="lv-LV" dirty="0"/>
              <a:t>katram izglītojamajam iespēju veidoties par krietnu cilvēku – brīvu, godprātīgu, patstāvīgu, atbildīgu, radošu un rīcībspējīgu </a:t>
            </a:r>
            <a:r>
              <a:rPr lang="lv-LV" dirty="0" smtClean="0"/>
              <a:t>personību, Latvijas </a:t>
            </a:r>
            <a:r>
              <a:rPr lang="lv-LV" dirty="0"/>
              <a:t>valsts un sabiedrības locekli, kas </a:t>
            </a:r>
            <a:r>
              <a:rPr lang="lv-LV" dirty="0" err="1"/>
              <a:t>pašpilnveidojas</a:t>
            </a:r>
            <a:r>
              <a:rPr lang="lv-LV" dirty="0"/>
              <a:t>, kā arī veicināt izpratni par vērtībām un tikumiem, sekmēt to praktisku iedzīvināšanu un stiprināt izglītojamā nacionālo pašapziņu un piederību Latvijas valstij.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altLang="lv-LV" sz="1800" dirty="0" smtClean="0">
              <a:ea typeface="MS PGothic" pitchFamily="34" charset="-128"/>
            </a:endParaRP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 smtClean="0">
              <a:ea typeface="MS PGothic" pitchFamily="34" charset="-128"/>
            </a:endParaRPr>
          </a:p>
        </p:txBody>
      </p:sp>
      <p:sp>
        <p:nvSpPr>
          <p:cNvPr id="2560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 smtClean="0">
              <a:ea typeface="MS PGothic" pitchFamily="34" charset="-128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B11CDD-AE2B-47E2-9AFC-70D20E29DBC4}" type="slidenum">
              <a:rPr lang="en-US" altLang="lv-LV" smtClean="0"/>
              <a:pPr/>
              <a:t>15</a:t>
            </a:fld>
            <a:endParaRPr lang="en-US" altLang="lv-LV" smtClean="0"/>
          </a:p>
        </p:txBody>
      </p:sp>
    </p:spTree>
    <p:extLst>
      <p:ext uri="{BB962C8B-B14F-4D97-AF65-F5344CB8AC3E}">
        <p14:creationId xmlns:p14="http://schemas.microsoft.com/office/powerpoint/2010/main" val="24138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>
                <a:solidFill>
                  <a:srgbClr val="009900"/>
                </a:solidFill>
                <a:ea typeface="MS PGothic" pitchFamily="34" charset="-128"/>
              </a:rPr>
              <a:t>Vadlīniju projekta saturiskais koncepts. </a:t>
            </a:r>
            <a:r>
              <a:rPr lang="lv-LV" altLang="lv-LV" dirty="0" smtClean="0">
                <a:solidFill>
                  <a:srgbClr val="009900"/>
                </a:solidFill>
                <a:ea typeface="MS PGothic" pitchFamily="34" charset="-128"/>
              </a:rPr>
              <a:t>Audzināšanas principi:</a:t>
            </a:r>
            <a:endParaRPr lang="lv-LV" dirty="0">
              <a:solidFill>
                <a:srgbClr val="0099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vienotība, pēctecība </a:t>
            </a:r>
            <a:r>
              <a:rPr lang="lv-LV" dirty="0"/>
              <a:t>un </a:t>
            </a:r>
            <a:r>
              <a:rPr lang="lv-LV" dirty="0" smtClean="0"/>
              <a:t>nepārtrauktība,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s</a:t>
            </a:r>
            <a:r>
              <a:rPr lang="lv-LV" dirty="0" smtClean="0"/>
              <a:t>adarbība,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raktizēšana,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iekļaujoša </a:t>
            </a:r>
            <a:r>
              <a:rPr lang="lv-LV" dirty="0"/>
              <a:t>un </a:t>
            </a:r>
            <a:r>
              <a:rPr lang="lv-LV" dirty="0" smtClean="0"/>
              <a:t>droša, </a:t>
            </a:r>
            <a:r>
              <a:rPr lang="lv-LV" dirty="0"/>
              <a:t>izglītojamā </a:t>
            </a:r>
            <a:r>
              <a:rPr lang="lv-LV" dirty="0" smtClean="0"/>
              <a:t>attīstībai labvēlīga vide, </a:t>
            </a:r>
          </a:p>
          <a:p>
            <a:r>
              <a:rPr lang="lv-LV" dirty="0" smtClean="0"/>
              <a:t>kas </a:t>
            </a:r>
            <a:r>
              <a:rPr lang="lv-LV" dirty="0"/>
              <a:t>motivē tikumiskai rīcībai un ir orientēta uz savstarpēju cieņu, uzticēšanos, sadarbību un </a:t>
            </a:r>
            <a:r>
              <a:rPr lang="lv-LV" dirty="0" smtClean="0"/>
              <a:t>atbalstu, </a:t>
            </a:r>
          </a:p>
          <a:p>
            <a:r>
              <a:rPr lang="lv-LV" dirty="0" smtClean="0"/>
              <a:t>veicina patstāvību </a:t>
            </a:r>
            <a:r>
              <a:rPr lang="lv-LV" dirty="0"/>
              <a:t>un atbildīgu rīcību, nodrošina </a:t>
            </a:r>
            <a:r>
              <a:rPr lang="lv-LV" dirty="0" smtClean="0"/>
              <a:t>pārstāvniecību </a:t>
            </a:r>
            <a:r>
              <a:rPr lang="lv-LV" dirty="0"/>
              <a:t>un līdzdalību </a:t>
            </a:r>
            <a:r>
              <a:rPr lang="lv-LV" dirty="0" smtClean="0"/>
              <a:t>lēmumu </a:t>
            </a:r>
            <a:r>
              <a:rPr lang="lv-LV" dirty="0"/>
              <a:t>pieņemšanā, to izpildes nodrošināšanā un </a:t>
            </a:r>
            <a:r>
              <a:rPr lang="lv-LV" dirty="0" smtClean="0"/>
              <a:t>kontrolē </a:t>
            </a:r>
            <a:endParaRPr lang="lv-LV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 smtClean="0"/>
          </a:p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16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7787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a 3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Taisnstūris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Taisnstūris ar noapaļotiem stūriem 6"/>
            <p:cNvSpPr/>
            <p:nvPr/>
          </p:nvSpPr>
          <p:spPr>
            <a:xfrm>
              <a:off x="3422073" y="935970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Vērtības un tikumi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8" name="Taisnstūris ar noapaļotiem stūriem 7"/>
            <p:cNvSpPr/>
            <p:nvPr/>
          </p:nvSpPr>
          <p:spPr>
            <a:xfrm>
              <a:off x="3422073" y="1822661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Izglītošanās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9" name="Taisnstūris ar noapaļotiem stūriem 8"/>
            <p:cNvSpPr/>
            <p:nvPr/>
          </p:nvSpPr>
          <p:spPr>
            <a:xfrm>
              <a:off x="955271" y="2860964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Izglītības standarts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10" name="Taisnstūris ar noapaļotiem stūriem 9"/>
            <p:cNvSpPr/>
            <p:nvPr/>
          </p:nvSpPr>
          <p:spPr>
            <a:xfrm>
              <a:off x="6081453" y="2800195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Audzināšanas vadlīnijas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11" name="Augšupvērstā-lejupvērstā bultiņa 10"/>
            <p:cNvSpPr/>
            <p:nvPr/>
          </p:nvSpPr>
          <p:spPr>
            <a:xfrm>
              <a:off x="3300954" y="2534792"/>
              <a:ext cx="2542092" cy="321484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93706" y="3294745"/>
              <a:ext cx="135658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Zināšanas</a:t>
              </a:r>
            </a:p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Prasmes</a:t>
              </a:r>
            </a:p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Attieksme</a:t>
              </a:r>
            </a:p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Praktizēšana</a:t>
              </a:r>
            </a:p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Apzināšana</a:t>
              </a:r>
            </a:p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Īstenošana</a:t>
              </a:r>
            </a:p>
            <a:p>
              <a:pPr algn="ctr"/>
              <a:r>
                <a:rPr lang="lv-LV" sz="1800" dirty="0" smtClean="0">
                  <a:latin typeface="Calibri" panose="020F0502020204030204" pitchFamily="34" charset="0"/>
                </a:rPr>
                <a:t>Radīšana</a:t>
              </a:r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13" name="Taisnstūris ar noapaļotiem stūriem 12"/>
            <p:cNvSpPr/>
            <p:nvPr/>
          </p:nvSpPr>
          <p:spPr>
            <a:xfrm>
              <a:off x="519686" y="5888970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Sabiedrība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14" name="Taisnstūris ar noapaļotiem stūriem 13"/>
            <p:cNvSpPr/>
            <p:nvPr/>
          </p:nvSpPr>
          <p:spPr>
            <a:xfrm>
              <a:off x="3422073" y="5888970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Skola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15" name="Taisnstūris ar noapaļotiem stūriem 14"/>
            <p:cNvSpPr/>
            <p:nvPr/>
          </p:nvSpPr>
          <p:spPr>
            <a:xfrm>
              <a:off x="6309319" y="5888970"/>
              <a:ext cx="2299855" cy="568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dirty="0" smtClean="0">
                  <a:latin typeface="Calibri" panose="020F0502020204030204" pitchFamily="34" charset="0"/>
                </a:rPr>
                <a:t>Ģimene</a:t>
              </a:r>
              <a:endParaRPr lang="lv-LV" sz="20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048" y="113467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84168" y="88185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8671" y="61492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22983" y="46103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79637" y="2435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75200" y="455491"/>
              <a:ext cx="1154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99609" y="614706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1453" y="91254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lv-LV" sz="18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0049" y="3488715"/>
              <a:ext cx="22650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 smtClean="0">
                  <a:latin typeface="Calibri" panose="020F0502020204030204" pitchFamily="34" charset="0"/>
                </a:rPr>
                <a:t>Pamata kompetences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 smtClean="0">
                  <a:latin typeface="Calibri" panose="020F0502020204030204" pitchFamily="34" charset="0"/>
                </a:rPr>
                <a:t>Caurviju kompetences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6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13011" y="3429000"/>
              <a:ext cx="137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 smtClean="0">
                  <a:latin typeface="Calibri" panose="020F0502020204030204" pitchFamily="34" charset="0"/>
                </a:rPr>
                <a:t>Tikumiskās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 smtClean="0">
                  <a:latin typeface="Calibri" panose="020F0502020204030204" pitchFamily="34" charset="0"/>
                </a:rPr>
                <a:t>Valstiskās</a:t>
              </a:r>
              <a:endParaRPr lang="lv-LV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29" name="Taisns bultveida savienotājs 28"/>
            <p:cNvCxnSpPr>
              <a:stCxn id="13" idx="3"/>
              <a:endCxn id="14" idx="1"/>
            </p:cNvCxnSpPr>
            <p:nvPr/>
          </p:nvCxnSpPr>
          <p:spPr>
            <a:xfrm>
              <a:off x="2819541" y="6172988"/>
              <a:ext cx="602532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Taisns bultveida savienotājs 29"/>
            <p:cNvCxnSpPr>
              <a:stCxn id="14" idx="3"/>
              <a:endCxn id="15" idx="1"/>
            </p:cNvCxnSpPr>
            <p:nvPr/>
          </p:nvCxnSpPr>
          <p:spPr>
            <a:xfrm>
              <a:off x="5721928" y="6172988"/>
              <a:ext cx="587391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lv-LV" dirty="0" smtClean="0">
                <a:ea typeface="MS PGothic" pitchFamily="34" charset="-128"/>
              </a:rPr>
              <a:t>Ineta Upeniece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 smtClean="0">
                <a:ea typeface="MS PGothic" pitchFamily="34" charset="-128"/>
              </a:rPr>
              <a:t>2016.gada 28.aprīlī</a:t>
            </a:r>
            <a:endParaRPr lang="lv-LV" altLang="lv-LV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448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-307975"/>
            <a:ext cx="8686800" cy="685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3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47625"/>
            <a:ext cx="8782050" cy="646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altLang="lv-LV" sz="2800" dirty="0">
                <a:solidFill>
                  <a:srgbClr val="169A16"/>
                </a:solidFill>
              </a:rPr>
              <a:t>Pirmsskolas izglītības programmu galvenie mērķis un uzdevumi</a:t>
            </a:r>
            <a:endParaRPr lang="lv-LV" sz="28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042160" y="2026920"/>
            <a:ext cx="6644640" cy="409925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/>
              <a:t>veicināt </a:t>
            </a:r>
            <a:r>
              <a:rPr lang="lv-LV" altLang="lv-LV" sz="2400" b="1" dirty="0"/>
              <a:t>bērna vispusīgu un harmonisku attīstību</a:t>
            </a:r>
            <a:r>
              <a:rPr lang="lv-LV" altLang="lv-LV" sz="2400" dirty="0"/>
              <a:t>, </a:t>
            </a:r>
            <a:r>
              <a:rPr lang="lv-LV" altLang="lv-LV" sz="2400" b="1" dirty="0"/>
              <a:t>ievērojot viņa </a:t>
            </a:r>
            <a:r>
              <a:rPr lang="lv-LV" altLang="lv-LV" sz="2400" dirty="0"/>
              <a:t>attīstības likumsakarības un </a:t>
            </a:r>
            <a:r>
              <a:rPr lang="lv-LV" altLang="lv-LV" sz="2400" b="1" dirty="0" smtClean="0"/>
              <a:t>vajadzības</a:t>
            </a:r>
            <a:r>
              <a:rPr lang="lv-LV" altLang="lv-LV" sz="24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/>
              <a:t>sekmēt </a:t>
            </a:r>
            <a:r>
              <a:rPr lang="lv-LV" altLang="lv-LV" sz="2400" dirty="0"/>
              <a:t>bērna pašapziņas veidošanos </a:t>
            </a:r>
            <a:r>
              <a:rPr lang="lv-LV" altLang="lv-LV" sz="2400" dirty="0" smtClean="0"/>
              <a:t>(..); sekmēt </a:t>
            </a:r>
            <a:r>
              <a:rPr lang="lv-LV" altLang="lv-LV" sz="2400" dirty="0"/>
              <a:t>bērna saskarsmes un sadarbības prasmju </a:t>
            </a:r>
            <a:r>
              <a:rPr lang="lv-LV" altLang="lv-LV" sz="2400" dirty="0" smtClean="0"/>
              <a:t>attīstību;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/>
              <a:t>sekmēt </a:t>
            </a:r>
            <a:r>
              <a:rPr lang="lv-LV" altLang="lv-LV" sz="2400" dirty="0"/>
              <a:t>pozitīvas attieksmes veidošanos bērnam pašam pret sevi, citiem cilvēkiem, apkārtējo vidi un </a:t>
            </a:r>
            <a:r>
              <a:rPr lang="lv-LV" altLang="lv-LV" sz="2400" dirty="0" smtClean="0"/>
              <a:t>Latviju;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/>
              <a:t>sekmēt </a:t>
            </a:r>
            <a:r>
              <a:rPr lang="lv-LV" altLang="lv-LV" sz="2400" dirty="0"/>
              <a:t>bērna droša un veselīga dzīvesveida iemaņu attīstību.</a:t>
            </a:r>
          </a:p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altLang="lv-LV" dirty="0"/>
              <a:t>MK 31.07.2012. noteikumi Nr.533 «</a:t>
            </a:r>
            <a:r>
              <a:rPr lang="lv-LV" altLang="lv-LV" b="1" dirty="0"/>
              <a:t>Noteikumi par valsts pirmsskolas izglītības vadlīnijām»</a:t>
            </a:r>
          </a:p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5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16414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altLang="lv-LV" sz="2800" dirty="0">
                <a:solidFill>
                  <a:srgbClr val="169A16"/>
                </a:solidFill>
              </a:rPr>
              <a:t>Pamatizglītības programmu galvenie mērķi</a:t>
            </a:r>
            <a:endParaRPr lang="lv-LV" sz="28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042160" y="2026920"/>
            <a:ext cx="6644640" cy="40992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/>
              <a:t>nodrošināt izglītojamo ar </a:t>
            </a:r>
            <a:r>
              <a:rPr lang="lv-LV" sz="2400" b="1" dirty="0"/>
              <a:t>sabiedriskajai un personiskajai dzīvei nepie­ciešamajām pamatzināšanām un </a:t>
            </a:r>
            <a:r>
              <a:rPr lang="lv-LV" sz="2400" b="1" dirty="0" err="1"/>
              <a:t>pamatprasmēm</a:t>
            </a:r>
            <a:r>
              <a:rPr lang="lv-LV" sz="2400" dirty="0"/>
              <a:t>;</a:t>
            </a:r>
          </a:p>
          <a:p>
            <a:pPr>
              <a:defRPr/>
            </a:pPr>
            <a:r>
              <a:rPr lang="lv-LV" sz="2400" dirty="0"/>
              <a:t>(..)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/>
              <a:t>veicināt </a:t>
            </a:r>
            <a:r>
              <a:rPr lang="lv-LV" sz="2400" b="1" dirty="0"/>
              <a:t>izglītojamā harmonisku veidošanos un attīstību</a:t>
            </a:r>
            <a:r>
              <a:rPr lang="lv-LV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/>
              <a:t>sekmēt izglītojamā </a:t>
            </a:r>
            <a:r>
              <a:rPr lang="lv-LV" sz="2400" b="1" dirty="0"/>
              <a:t>atbildīgu attieksmi</a:t>
            </a:r>
            <a:r>
              <a:rPr lang="lv-LV" sz="2400" dirty="0"/>
              <a:t> pret sevi, ģimeni, sabiedrību, apkārtējo vidi un valsti.</a:t>
            </a:r>
          </a:p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>
          <a:xfrm>
            <a:off x="4876800" y="6187440"/>
            <a:ext cx="3657600" cy="44196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lv-LV" dirty="0"/>
              <a:t>MK 12.08.2014.noteikumi Nr.468 «</a:t>
            </a:r>
            <a:r>
              <a:rPr lang="lv-LV" b="1" dirty="0"/>
              <a:t>Noteikumi par valsts pamatizglītības standartu, pamatizglītības mācību priekšmetu standartiem un pamatizglītības programmu paraugiem»</a:t>
            </a:r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9732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altLang="lv-LV" sz="2800" smtClean="0">
                <a:solidFill>
                  <a:srgbClr val="169A16"/>
                </a:solidFill>
              </a:rPr>
              <a:t>Vispārējās vidējās </a:t>
            </a:r>
            <a:r>
              <a:rPr lang="lv-LV" altLang="lv-LV" sz="2800" dirty="0" smtClean="0">
                <a:solidFill>
                  <a:srgbClr val="169A16"/>
                </a:solidFill>
              </a:rPr>
              <a:t>izglītības</a:t>
            </a:r>
            <a:r>
              <a:rPr lang="lv-LV" altLang="lv-LV" sz="2800" dirty="0" smtClean="0">
                <a:solidFill>
                  <a:srgbClr val="169A16"/>
                </a:solidFill>
              </a:rPr>
              <a:t> </a:t>
            </a:r>
            <a:r>
              <a:rPr lang="lv-LV" altLang="lv-LV" sz="2800" dirty="0">
                <a:solidFill>
                  <a:srgbClr val="169A16"/>
                </a:solidFill>
              </a:rPr>
              <a:t>programmu galvenie mērķi</a:t>
            </a:r>
            <a:endParaRPr lang="lv-LV" sz="28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042160" y="2026920"/>
            <a:ext cx="6644640" cy="40992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/>
              <a:t>nodrošināt izglītojamo ar zināšanām un prasmēm, </a:t>
            </a:r>
            <a:r>
              <a:rPr lang="lv-LV" sz="2400" b="1" dirty="0"/>
              <a:t>kas ir nepieciešamas personiskai izaugsmei </a:t>
            </a:r>
            <a:r>
              <a:rPr lang="lv-LV" sz="2400" dirty="0"/>
              <a:t>un </a:t>
            </a:r>
            <a:r>
              <a:rPr lang="lv-LV" sz="2400" b="1" dirty="0"/>
              <a:t>attīstībai, pilsoniskai līdzdalībai </a:t>
            </a:r>
            <a:r>
              <a:rPr lang="lv-LV" sz="2400" dirty="0"/>
              <a:t>(..);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/>
              <a:t>veicināt </a:t>
            </a:r>
            <a:r>
              <a:rPr lang="lv-LV" sz="2400" b="1" dirty="0"/>
              <a:t>izglītojamā pilnveidošanos par garīgi, emocionāli un fiziski attīstītu personību un izkopt veselīga dzīvesveida paradumus</a:t>
            </a:r>
            <a:r>
              <a:rPr lang="lv-LV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/>
              <a:t>sekmēt izglītojamā </a:t>
            </a:r>
            <a:r>
              <a:rPr lang="lv-LV" sz="2400" b="1" dirty="0"/>
              <a:t>sociāli aktīvu attieksmi</a:t>
            </a:r>
            <a:r>
              <a:rPr lang="lv-LV" sz="2400" dirty="0"/>
              <a:t>.</a:t>
            </a:r>
          </a:p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>
          <a:xfrm>
            <a:off x="4876800" y="6187440"/>
            <a:ext cx="3657600" cy="44196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lv-LV" dirty="0"/>
              <a:t>MK 21.05.2013. noteikumi Nr.281 «</a:t>
            </a:r>
            <a:r>
              <a:rPr lang="lv-LV" b="1" dirty="0"/>
              <a:t>Noteikumi par valsts vispārējās 	vidējās izglītības standartu, mācību priekšmetu standartiem un 	izglītības programmu paraugiem»</a:t>
            </a:r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1018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-71438"/>
            <a:ext cx="9139237" cy="692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Mācīšanās. Drošība un </a:t>
            </a:r>
            <a:br>
              <a:rPr lang="lv-LV" sz="3600" dirty="0" smtClean="0">
                <a:solidFill>
                  <a:srgbClr val="009900"/>
                </a:solidFill>
                <a:latin typeface="Calibri" panose="020F0502020204030204" pitchFamily="34" charset="0"/>
              </a:rPr>
            </a:br>
            <a:r>
              <a:rPr lang="lv-LV" sz="3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veselība…</a:t>
            </a:r>
            <a:endParaRPr lang="lv-LV" sz="3600" dirty="0">
              <a:solidFill>
                <a:srgbClr val="009900"/>
              </a:solidFill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 smtClean="0"/>
              <a:t>LU PPMF, </a:t>
            </a:r>
            <a:r>
              <a:rPr lang="lv-LV" dirty="0"/>
              <a:t>9.11.2015.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175F3B2-1AC2-40E8-AFC4-6F1ECD60BAAA}" type="slidenum">
              <a:rPr lang="en-US" altLang="lv-LV" smtClean="0"/>
              <a:pPr>
                <a:defRPr/>
              </a:pPr>
              <a:t>9</a:t>
            </a:fld>
            <a:endParaRPr lang="en-US" altLang="lv-LV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799" y="1571223"/>
            <a:ext cx="6662323" cy="4753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1896</TotalTime>
  <Words>455</Words>
  <Application>Microsoft Office PowerPoint</Application>
  <PresentationFormat>Slaidrāde ekrānā (4:3)</PresentationFormat>
  <Paragraphs>97</Paragraphs>
  <Slides>18</Slides>
  <Notes>0</Notes>
  <HiddenSlides>0</HiddenSlides>
  <MMClips>0</MMClips>
  <ScaleCrop>false</ScaleCrop>
  <HeadingPairs>
    <vt:vector size="8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Times New Roman</vt:lpstr>
      <vt:lpstr>Verdana</vt:lpstr>
      <vt:lpstr>89_Prezentacija_templateLV</vt:lpstr>
      <vt:lpstr>Diagramma</vt:lpstr>
      <vt:lpstr> Cilvēks kā vērtība: veselības un drošības jautājumi mācību saturā un to īstenošanas iespējas </vt:lpstr>
      <vt:lpstr>PowerPoint prezentācija</vt:lpstr>
      <vt:lpstr>PowerPoint prezentācija</vt:lpstr>
      <vt:lpstr>PowerPoint prezentācija</vt:lpstr>
      <vt:lpstr>Pirmsskolas izglītības programmu galvenie mērķis un uzdevumi</vt:lpstr>
      <vt:lpstr>Pamatizglītības programmu galvenie mērķi</vt:lpstr>
      <vt:lpstr>Vispārējās vidējās izglītības programmu galvenie mērķi</vt:lpstr>
      <vt:lpstr>PowerPoint prezentācija</vt:lpstr>
      <vt:lpstr>Mācīšanās. Drošība un  veselība…</vt:lpstr>
      <vt:lpstr>Mācīšanās. Drošība un  veselība…</vt:lpstr>
      <vt:lpstr>PowerPoint prezentācija</vt:lpstr>
      <vt:lpstr>PowerPoint prezentācija</vt:lpstr>
      <vt:lpstr>PowerPoint prezentācija</vt:lpstr>
      <vt:lpstr>Audzināšanas vadlīniju projekts</vt:lpstr>
      <vt:lpstr>Vadlīniju projekta saturiskais koncepts. Vērtības. Mērķis</vt:lpstr>
      <vt:lpstr>Vadlīniju projekta saturiskais koncepts. Audzināšanas principi: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LPS Admin</cp:lastModifiedBy>
  <cp:revision>172</cp:revision>
  <cp:lastPrinted>2016-04-29T06:22:08Z</cp:lastPrinted>
  <dcterms:created xsi:type="dcterms:W3CDTF">2014-11-20T14:46:47Z</dcterms:created>
  <dcterms:modified xsi:type="dcterms:W3CDTF">2016-04-29T09:36:53Z</dcterms:modified>
</cp:coreProperties>
</file>